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66"/>
  </p:notesMasterIdLst>
  <p:handoutMasterIdLst>
    <p:handoutMasterId r:id="rId67"/>
  </p:handoutMasterIdLst>
  <p:sldIdLst>
    <p:sldId id="260" r:id="rId2"/>
    <p:sldId id="364" r:id="rId3"/>
    <p:sldId id="369" r:id="rId4"/>
    <p:sldId id="368" r:id="rId5"/>
    <p:sldId id="365" r:id="rId6"/>
    <p:sldId id="366" r:id="rId7"/>
    <p:sldId id="367" r:id="rId8"/>
    <p:sldId id="321" r:id="rId9"/>
    <p:sldId id="322" r:id="rId10"/>
    <p:sldId id="323" r:id="rId11"/>
    <p:sldId id="324" r:id="rId12"/>
    <p:sldId id="325" r:id="rId13"/>
    <p:sldId id="326" r:id="rId14"/>
    <p:sldId id="327" r:id="rId15"/>
    <p:sldId id="371" r:id="rId16"/>
    <p:sldId id="370" r:id="rId17"/>
    <p:sldId id="378" r:id="rId18"/>
    <p:sldId id="375" r:id="rId19"/>
    <p:sldId id="376" r:id="rId20"/>
    <p:sldId id="377" r:id="rId21"/>
    <p:sldId id="328" r:id="rId22"/>
    <p:sldId id="329" r:id="rId23"/>
    <p:sldId id="372" r:id="rId24"/>
    <p:sldId id="381" r:id="rId25"/>
    <p:sldId id="373" r:id="rId26"/>
    <p:sldId id="374" r:id="rId27"/>
    <p:sldId id="330" r:id="rId28"/>
    <p:sldId id="382" r:id="rId29"/>
    <p:sldId id="331" r:id="rId30"/>
    <p:sldId id="332" r:id="rId31"/>
    <p:sldId id="333" r:id="rId32"/>
    <p:sldId id="334" r:id="rId33"/>
    <p:sldId id="379" r:id="rId34"/>
    <p:sldId id="380" r:id="rId35"/>
    <p:sldId id="337" r:id="rId36"/>
    <p:sldId id="338" r:id="rId37"/>
    <p:sldId id="396" r:id="rId38"/>
    <p:sldId id="397" r:id="rId39"/>
    <p:sldId id="339" r:id="rId40"/>
    <p:sldId id="340" r:id="rId41"/>
    <p:sldId id="341" r:id="rId42"/>
    <p:sldId id="342" r:id="rId43"/>
    <p:sldId id="343" r:id="rId44"/>
    <p:sldId id="383" r:id="rId45"/>
    <p:sldId id="344" r:id="rId46"/>
    <p:sldId id="345" r:id="rId47"/>
    <p:sldId id="346" r:id="rId48"/>
    <p:sldId id="347" r:id="rId49"/>
    <p:sldId id="398" r:id="rId50"/>
    <p:sldId id="399" r:id="rId51"/>
    <p:sldId id="400" r:id="rId52"/>
    <p:sldId id="401" r:id="rId53"/>
    <p:sldId id="386" r:id="rId54"/>
    <p:sldId id="348" r:id="rId55"/>
    <p:sldId id="350" r:id="rId56"/>
    <p:sldId id="385" r:id="rId57"/>
    <p:sldId id="384" r:id="rId58"/>
    <p:sldId id="395" r:id="rId59"/>
    <p:sldId id="387" r:id="rId60"/>
    <p:sldId id="389" r:id="rId61"/>
    <p:sldId id="390" r:id="rId62"/>
    <p:sldId id="391" r:id="rId63"/>
    <p:sldId id="388" r:id="rId64"/>
    <p:sldId id="316"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mn-cs"/>
      </a:defRPr>
    </a:lvl2pPr>
    <a:lvl3pPr marL="914400" algn="l" rtl="0" fontAlgn="base">
      <a:spcBef>
        <a:spcPct val="0"/>
      </a:spcBef>
      <a:spcAft>
        <a:spcPct val="0"/>
      </a:spcAft>
      <a:defRPr kern="1200">
        <a:solidFill>
          <a:schemeClr val="tx1"/>
        </a:solidFill>
        <a:latin typeface="Verdana" pitchFamily="34" charset="0"/>
        <a:ea typeface="+mn-ea"/>
        <a:cs typeface="+mn-cs"/>
      </a:defRPr>
    </a:lvl3pPr>
    <a:lvl4pPr marL="1371600" algn="l" rtl="0" fontAlgn="base">
      <a:spcBef>
        <a:spcPct val="0"/>
      </a:spcBef>
      <a:spcAft>
        <a:spcPct val="0"/>
      </a:spcAft>
      <a:defRPr kern="1200">
        <a:solidFill>
          <a:schemeClr val="tx1"/>
        </a:solidFill>
        <a:latin typeface="Verdana" pitchFamily="34" charset="0"/>
        <a:ea typeface="+mn-ea"/>
        <a:cs typeface="+mn-cs"/>
      </a:defRPr>
    </a:lvl4pPr>
    <a:lvl5pPr marL="1828800" algn="l" rtl="0" fontAlgn="base">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EE"/>
    <a:srgbClr val="D230C6"/>
    <a:srgbClr val="FF0066"/>
    <a:srgbClr val="CC0099"/>
    <a:srgbClr val="0066FF"/>
    <a:srgbClr val="3333FF"/>
    <a:srgbClr val="819F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2" autoAdjust="0"/>
    <p:restoredTop sz="91652" autoAdjust="0"/>
  </p:normalViewPr>
  <p:slideViewPr>
    <p:cSldViewPr>
      <p:cViewPr>
        <p:scale>
          <a:sx n="75" d="100"/>
          <a:sy n="75" d="100"/>
        </p:scale>
        <p:origin x="-2664" y="-7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48"/>
    </p:cViewPr>
  </p:sorterViewPr>
  <p:notesViewPr>
    <p:cSldViewPr>
      <p:cViewPr varScale="1">
        <p:scale>
          <a:sx n="56" d="100"/>
          <a:sy n="56" d="100"/>
        </p:scale>
        <p:origin x="-186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11.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266B4681-3BD1-433D-9D8C-6D944C6B73E2}" type="datetime1">
              <a:rPr lang="en-US"/>
              <a:pPr>
                <a:defRPr/>
              </a:pPr>
              <a:t>8/14/2015</a:t>
            </a:fld>
            <a:endParaRPr lang="en-US"/>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5FE592AA-D6D9-4D68-889C-6086123DD262}" type="slidenum">
              <a:rPr lang="en-US"/>
              <a:pPr>
                <a:defRPr/>
              </a:pPr>
              <a:t>‹#›</a:t>
            </a:fld>
            <a:endParaRPr lang="en-US"/>
          </a:p>
        </p:txBody>
      </p:sp>
    </p:spTree>
    <p:extLst>
      <p:ext uri="{BB962C8B-B14F-4D97-AF65-F5344CB8AC3E}">
        <p14:creationId xmlns:p14="http://schemas.microsoft.com/office/powerpoint/2010/main" val="2647779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573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A06F9A59-D4AB-42A1-BDA2-808BA6AF2AF6}" type="datetime1">
              <a:rPr lang="en-US"/>
              <a:pPr>
                <a:defRPr/>
              </a:pPr>
              <a:t>8/14/2015</a:t>
            </a:fld>
            <a:endParaRPr lang="en-US"/>
          </a:p>
        </p:txBody>
      </p:sp>
      <p:sp>
        <p:nvSpPr>
          <p:cNvPr id="747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73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73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573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5712C98C-F0ED-403B-BB13-0EC7A459E00F}" type="slidenum">
              <a:rPr lang="en-US"/>
              <a:pPr>
                <a:defRPr/>
              </a:pPr>
              <a:t>‹#›</a:t>
            </a:fld>
            <a:endParaRPr lang="en-US"/>
          </a:p>
        </p:txBody>
      </p:sp>
    </p:spTree>
    <p:extLst>
      <p:ext uri="{BB962C8B-B14F-4D97-AF65-F5344CB8AC3E}">
        <p14:creationId xmlns:p14="http://schemas.microsoft.com/office/powerpoint/2010/main" val="3303699173"/>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pPr eaLnBrk="1" hangingPunct="1"/>
            <a:endParaRPr lang="en-US" smtClean="0"/>
          </a:p>
        </p:txBody>
      </p:sp>
      <p:sp>
        <p:nvSpPr>
          <p:cNvPr id="78852" name="Date Placeholder 3"/>
          <p:cNvSpPr>
            <a:spLocks noGrp="1"/>
          </p:cNvSpPr>
          <p:nvPr>
            <p:ph type="dt" sz="quarter" idx="1"/>
          </p:nvPr>
        </p:nvSpPr>
        <p:spPr>
          <a:noFill/>
        </p:spPr>
        <p:txBody>
          <a:bodyPr/>
          <a:lstStyle/>
          <a:p>
            <a:fld id="{4BCEC744-3B63-4DEA-89B2-D76B9A5FC5D3}" type="datetime1">
              <a:rPr lang="en-US" smtClean="0"/>
              <a:pPr/>
              <a:t>8/14/2015</a:t>
            </a:fld>
            <a:endParaRPr lang="en-US" smtClean="0"/>
          </a:p>
        </p:txBody>
      </p:sp>
      <p:sp>
        <p:nvSpPr>
          <p:cNvPr id="78853" name="Slide Number Placeholder 4"/>
          <p:cNvSpPr>
            <a:spLocks noGrp="1"/>
          </p:cNvSpPr>
          <p:nvPr>
            <p:ph type="sldNum" sz="quarter" idx="5"/>
          </p:nvPr>
        </p:nvSpPr>
        <p:spPr>
          <a:noFill/>
        </p:spPr>
        <p:txBody>
          <a:bodyPr/>
          <a:lstStyle/>
          <a:p>
            <a:fld id="{53C4FDEB-A795-48DD-93F5-738FE926BD67}" type="slidenum">
              <a:rPr lang="en-US" smtClean="0"/>
              <a:pPr/>
              <a:t>64</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222625" y="304800"/>
            <a:ext cx="11909425" cy="4724400"/>
            <a:chOff x="-2030" y="192"/>
            <a:chExt cx="7502" cy="2976"/>
          </a:xfrm>
        </p:grpSpPr>
        <p:sp>
          <p:nvSpPr>
            <p:cNvPr id="5" name="Line 3"/>
            <p:cNvSpPr>
              <a:spLocks noChangeShapeType="1"/>
            </p:cNvSpPr>
            <p:nvPr/>
          </p:nvSpPr>
          <p:spPr bwMode="auto">
            <a:xfrm>
              <a:off x="912" y="1584"/>
              <a:ext cx="4560" cy="0"/>
            </a:xfrm>
            <a:prstGeom prst="line">
              <a:avLst/>
            </a:prstGeom>
            <a:noFill/>
            <a:ln w="12700">
              <a:solidFill>
                <a:schemeClr val="tx1"/>
              </a:solidFill>
              <a:round/>
              <a:headEnd/>
              <a:tailEnd/>
            </a:ln>
            <a:effectLst/>
          </p:spPr>
          <p:txBody>
            <a:bodyPr/>
            <a:lstStyle/>
            <a:p>
              <a:pPr eaLnBrk="0" hangingPunct="0">
                <a:defRPr/>
              </a:pPr>
              <a:endParaRPr lang="en-US"/>
            </a:p>
          </p:txBody>
        </p:sp>
        <p:sp>
          <p:nvSpPr>
            <p:cNvPr id="6" name="AutoShape 4"/>
            <p:cNvSpPr>
              <a:spLocks noChangeArrowheads="1"/>
            </p:cNvSpPr>
            <p:nvPr/>
          </p:nvSpPr>
          <p:spPr bwMode="auto">
            <a:xfrm>
              <a:off x="-1584" y="864"/>
              <a:ext cx="2304" cy="2304"/>
            </a:xfrm>
            <a:custGeom>
              <a:avLst/>
              <a:gdLst>
                <a:gd name="G0" fmla="+- 12083 0 0"/>
                <a:gd name="G1" fmla="+- -32000 0 0"/>
                <a:gd name="G2" fmla="+- 32000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G27 -32000"/>
                <a:gd name="T13" fmla="*/ T12 w 64000"/>
                <a:gd name="T14" fmla="+- 0 G11 -32000"/>
                <a:gd name="T15" fmla="*/ G11 h 64000"/>
                <a:gd name="T16" fmla="+- 0 G25 -32000"/>
                <a:gd name="T17" fmla="*/ T16 w 64000"/>
                <a:gd name="T18" fmla="+- 0 G14 -32000"/>
                <a:gd name="T19" fmla="*/ G14 h 64000"/>
              </a:gdLst>
              <a:ahLst/>
              <a:cxnLst>
                <a:cxn ang="0">
                  <a:pos x="44083" y="2368"/>
                </a:cxn>
                <a:cxn ang="0">
                  <a:pos x="64000" y="32000"/>
                </a:cxn>
                <a:cxn ang="0">
                  <a:pos x="44083" y="61631"/>
                </a:cxn>
                <a:cxn ang="0">
                  <a:pos x="44083" y="61631"/>
                </a:cxn>
                <a:cxn ang="0">
                  <a:pos x="44082" y="61631"/>
                </a:cxn>
                <a:cxn ang="0">
                  <a:pos x="44083" y="61632"/>
                </a:cxn>
                <a:cxn ang="0">
                  <a:pos x="44083" y="2368"/>
                </a:cxn>
                <a:cxn ang="0">
                  <a:pos x="44082" y="2368"/>
                </a:cxn>
                <a:cxn ang="0">
                  <a:pos x="44083" y="2368"/>
                </a:cxn>
              </a:cxnLst>
              <a:rect l="T13" t="T15" r="T17" b="T19"/>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w="9525">
              <a:noFill/>
              <a:miter lim="800000"/>
              <a:headEnd/>
              <a:tailEnd/>
            </a:ln>
          </p:spPr>
          <p:txBody>
            <a:bodyPr/>
            <a:lstStyle/>
            <a:p>
              <a:pPr>
                <a:defRPr/>
              </a:pPr>
              <a:endParaRPr lang="en-US" sz="2400">
                <a:latin typeface="Times New Roman" pitchFamily="18" charset="0"/>
              </a:endParaRPr>
            </a:p>
          </p:txBody>
        </p:sp>
        <p:sp>
          <p:nvSpPr>
            <p:cNvPr id="7" name="AutoShape 5"/>
            <p:cNvSpPr>
              <a:spLocks noChangeArrowheads="1"/>
            </p:cNvSpPr>
            <p:nvPr/>
          </p:nvSpPr>
          <p:spPr bwMode="auto">
            <a:xfrm>
              <a:off x="-2030" y="192"/>
              <a:ext cx="2544" cy="2544"/>
            </a:xfrm>
            <a:custGeom>
              <a:avLst/>
              <a:gdLst>
                <a:gd name="G0" fmla="+- 18994 0 0"/>
                <a:gd name="G1" fmla="+- -30013 0 0"/>
                <a:gd name="G2" fmla="+- 32000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G27 -32000"/>
                <a:gd name="T13" fmla="*/ T12 w 64000"/>
                <a:gd name="T14" fmla="+- 0 G11 -32000"/>
                <a:gd name="T15" fmla="*/ G11 h 64000"/>
                <a:gd name="T16" fmla="+- 0 G25 -32000"/>
                <a:gd name="T17" fmla="*/ T16 w 64000"/>
                <a:gd name="T18" fmla="+- 0 G14 -32000"/>
                <a:gd name="T19" fmla="*/ G14 h 64000"/>
              </a:gdLst>
              <a:ahLst/>
              <a:cxnLst>
                <a:cxn ang="0">
                  <a:pos x="50994" y="6246"/>
                </a:cxn>
                <a:cxn ang="0">
                  <a:pos x="64000" y="32000"/>
                </a:cxn>
                <a:cxn ang="0">
                  <a:pos x="50994" y="57753"/>
                </a:cxn>
                <a:cxn ang="0">
                  <a:pos x="50994" y="57753"/>
                </a:cxn>
                <a:cxn ang="0">
                  <a:pos x="50993" y="57753"/>
                </a:cxn>
                <a:cxn ang="0">
                  <a:pos x="50994" y="57754"/>
                </a:cxn>
                <a:cxn ang="0">
                  <a:pos x="50994" y="6246"/>
                </a:cxn>
                <a:cxn ang="0">
                  <a:pos x="50993" y="6246"/>
                </a:cxn>
                <a:cxn ang="0">
                  <a:pos x="50994" y="6246"/>
                </a:cxn>
              </a:cxnLst>
              <a:rect l="T13" t="T15" r="T17" b="T19"/>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w="9525">
              <a:noFill/>
              <a:miter lim="800000"/>
              <a:headEnd/>
              <a:tailEnd/>
            </a:ln>
          </p:spPr>
          <p:txBody>
            <a:bodyPr/>
            <a:lstStyle/>
            <a:p>
              <a:pPr>
                <a:defRPr/>
              </a:pPr>
              <a:endParaRPr lang="en-US">
                <a:latin typeface="Arial" pitchFamily="34" charset="0"/>
              </a:endParaRPr>
            </a:p>
          </p:txBody>
        </p:sp>
      </p:grpSp>
      <p:sp>
        <p:nvSpPr>
          <p:cNvPr id="56326" name="Rectangle 6"/>
          <p:cNvSpPr>
            <a:spLocks noGrp="1" noChangeArrowheads="1"/>
          </p:cNvSpPr>
          <p:nvPr>
            <p:ph type="ctrTitle"/>
          </p:nvPr>
        </p:nvSpPr>
        <p:spPr>
          <a:xfrm>
            <a:off x="1443038" y="985838"/>
            <a:ext cx="7239000" cy="1444625"/>
          </a:xfrm>
        </p:spPr>
        <p:txBody>
          <a:bodyPr/>
          <a:lstStyle>
            <a:lvl1pPr>
              <a:defRPr sz="4000"/>
            </a:lvl1pPr>
          </a:lstStyle>
          <a:p>
            <a:r>
              <a:rPr lang="en-US"/>
              <a:t>Click to edit Master title style</a:t>
            </a:r>
          </a:p>
        </p:txBody>
      </p:sp>
      <p:sp>
        <p:nvSpPr>
          <p:cNvPr id="56327"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r>
              <a:rPr lang="en-US"/>
              <a:t>Click to edit Master subtitle style</a:t>
            </a:r>
          </a:p>
        </p:txBody>
      </p:sp>
      <p:sp>
        <p:nvSpPr>
          <p:cNvPr id="8" name="Rectangle 8"/>
          <p:cNvSpPr>
            <a:spLocks noGrp="1" noChangeArrowheads="1"/>
          </p:cNvSpPr>
          <p:nvPr>
            <p:ph type="dt" sz="half" idx="10"/>
          </p:nvPr>
        </p:nvSpPr>
        <p:spPr/>
        <p:txBody>
          <a:bodyPr/>
          <a:lstStyle>
            <a:lvl1pPr>
              <a:defRPr/>
            </a:lvl1pPr>
          </a:lstStyle>
          <a:p>
            <a:pPr>
              <a:defRPr/>
            </a:pPr>
            <a:fld id="{B3E8AE29-F169-46F6-899D-23218469544B}" type="datetime1">
              <a:rPr lang="en-US"/>
              <a:pPr>
                <a:defRPr/>
              </a:pPr>
              <a:t>8/14/2015</a:t>
            </a:fld>
            <a:endParaRPr lang="en-US"/>
          </a:p>
        </p:txBody>
      </p:sp>
      <p:sp>
        <p:nvSpPr>
          <p:cNvPr id="9" name="Rectangle 9"/>
          <p:cNvSpPr>
            <a:spLocks noGrp="1" noChangeArrowheads="1"/>
          </p:cNvSpPr>
          <p:nvPr>
            <p:ph type="ftr" sz="quarter" idx="11"/>
          </p:nvPr>
        </p:nvSpPr>
        <p:spPr/>
        <p:txBody>
          <a:bodyPr/>
          <a:lstStyle>
            <a:lvl1pPr>
              <a:defRPr/>
            </a:lvl1pPr>
          </a:lstStyle>
          <a:p>
            <a:pPr>
              <a:defRPr/>
            </a:pPr>
            <a:endParaRPr lang="en-US"/>
          </a:p>
        </p:txBody>
      </p:sp>
      <p:sp>
        <p:nvSpPr>
          <p:cNvPr id="10" name="Rectangle 10"/>
          <p:cNvSpPr>
            <a:spLocks noGrp="1" noChangeArrowheads="1"/>
          </p:cNvSpPr>
          <p:nvPr>
            <p:ph type="sldNum" sz="quarter" idx="12"/>
          </p:nvPr>
        </p:nvSpPr>
        <p:spPr/>
        <p:txBody>
          <a:bodyPr/>
          <a:lstStyle>
            <a:lvl1pPr>
              <a:defRPr/>
            </a:lvl1pPr>
          </a:lstStyle>
          <a:p>
            <a:pPr>
              <a:defRPr/>
            </a:pPr>
            <a:fld id="{EB0C42D4-C63D-4E00-AA46-E0179BF3CEB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dt" sz="half" idx="10"/>
          </p:nvPr>
        </p:nvSpPr>
        <p:spPr>
          <a:ln/>
        </p:spPr>
        <p:txBody>
          <a:bodyPr/>
          <a:lstStyle>
            <a:lvl1pPr>
              <a:defRPr/>
            </a:lvl1pPr>
          </a:lstStyle>
          <a:p>
            <a:pPr>
              <a:defRPr/>
            </a:pPr>
            <a:fld id="{4589F1E5-E97A-4554-916F-B7CA960DDACB}" type="datetime1">
              <a:rPr lang="en-US"/>
              <a:pPr>
                <a:defRPr/>
              </a:pPr>
              <a:t>8/14/2015</a:t>
            </a:fld>
            <a:endParaRPr lang="en-US"/>
          </a:p>
        </p:txBody>
      </p:sp>
      <p:sp>
        <p:nvSpPr>
          <p:cNvPr id="5" name="Rectangle 9"/>
          <p:cNvSpPr>
            <a:spLocks noGrp="1" noChangeArrowheads="1"/>
          </p:cNvSpPr>
          <p:nvPr>
            <p:ph type="ftr" sz="quarter" idx="11"/>
          </p:nvPr>
        </p:nvSpPr>
        <p:spPr>
          <a:ln/>
        </p:spPr>
        <p:txBody>
          <a:bodyPr/>
          <a:lstStyle>
            <a:lvl1pPr>
              <a:defRPr/>
            </a:lvl1pPr>
          </a:lstStyle>
          <a:p>
            <a:pPr>
              <a:defRPr/>
            </a:pPr>
            <a:endParaRPr lang="en-US"/>
          </a:p>
        </p:txBody>
      </p:sp>
      <p:sp>
        <p:nvSpPr>
          <p:cNvPr id="6" name="Rectangle 10"/>
          <p:cNvSpPr>
            <a:spLocks noGrp="1" noChangeArrowheads="1"/>
          </p:cNvSpPr>
          <p:nvPr>
            <p:ph type="sldNum" sz="quarter" idx="12"/>
          </p:nvPr>
        </p:nvSpPr>
        <p:spPr>
          <a:ln/>
        </p:spPr>
        <p:txBody>
          <a:bodyPr/>
          <a:lstStyle>
            <a:lvl1pPr>
              <a:defRPr/>
            </a:lvl1pPr>
          </a:lstStyle>
          <a:p>
            <a:pPr>
              <a:defRPr/>
            </a:pPr>
            <a:fld id="{2BE81579-FF7D-44E5-AADD-80E2195A0FD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6413" y="301625"/>
            <a:ext cx="1827212" cy="56403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70013" y="301625"/>
            <a:ext cx="5334000" cy="56403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dt" sz="half" idx="10"/>
          </p:nvPr>
        </p:nvSpPr>
        <p:spPr>
          <a:ln/>
        </p:spPr>
        <p:txBody>
          <a:bodyPr/>
          <a:lstStyle>
            <a:lvl1pPr>
              <a:defRPr/>
            </a:lvl1pPr>
          </a:lstStyle>
          <a:p>
            <a:pPr>
              <a:defRPr/>
            </a:pPr>
            <a:fld id="{70059428-EB6E-489D-84F0-F35C4042E430}" type="datetime1">
              <a:rPr lang="en-US"/>
              <a:pPr>
                <a:defRPr/>
              </a:pPr>
              <a:t>8/14/2015</a:t>
            </a:fld>
            <a:endParaRPr lang="en-US"/>
          </a:p>
        </p:txBody>
      </p:sp>
      <p:sp>
        <p:nvSpPr>
          <p:cNvPr id="5" name="Rectangle 9"/>
          <p:cNvSpPr>
            <a:spLocks noGrp="1" noChangeArrowheads="1"/>
          </p:cNvSpPr>
          <p:nvPr>
            <p:ph type="ftr" sz="quarter" idx="11"/>
          </p:nvPr>
        </p:nvSpPr>
        <p:spPr>
          <a:ln/>
        </p:spPr>
        <p:txBody>
          <a:bodyPr/>
          <a:lstStyle>
            <a:lvl1pPr>
              <a:defRPr/>
            </a:lvl1pPr>
          </a:lstStyle>
          <a:p>
            <a:pPr>
              <a:defRPr/>
            </a:pPr>
            <a:endParaRPr lang="en-US"/>
          </a:p>
        </p:txBody>
      </p:sp>
      <p:sp>
        <p:nvSpPr>
          <p:cNvPr id="6" name="Rectangle 10"/>
          <p:cNvSpPr>
            <a:spLocks noGrp="1" noChangeArrowheads="1"/>
          </p:cNvSpPr>
          <p:nvPr>
            <p:ph type="sldNum" sz="quarter" idx="12"/>
          </p:nvPr>
        </p:nvSpPr>
        <p:spPr>
          <a:ln/>
        </p:spPr>
        <p:txBody>
          <a:bodyPr/>
          <a:lstStyle>
            <a:lvl1pPr>
              <a:defRPr/>
            </a:lvl1pPr>
          </a:lstStyle>
          <a:p>
            <a:pPr>
              <a:defRPr/>
            </a:pPr>
            <a:fld id="{D472888C-7D9D-4162-8AD9-60CC0A498B90}"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013" y="301625"/>
            <a:ext cx="7313612"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370013" y="1827213"/>
            <a:ext cx="357981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2225" y="1827213"/>
            <a:ext cx="3581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dt" sz="half" idx="10"/>
          </p:nvPr>
        </p:nvSpPr>
        <p:spPr>
          <a:ln/>
        </p:spPr>
        <p:txBody>
          <a:bodyPr/>
          <a:lstStyle>
            <a:lvl1pPr>
              <a:defRPr/>
            </a:lvl1pPr>
          </a:lstStyle>
          <a:p>
            <a:pPr>
              <a:defRPr/>
            </a:pPr>
            <a:fld id="{676BAA89-E0BC-4EDA-B8F5-5C3294574C06}" type="datetime1">
              <a:rPr lang="en-US"/>
              <a:pPr>
                <a:defRPr/>
              </a:pPr>
              <a:t>8/14/2015</a:t>
            </a:fld>
            <a:endParaRPr lang="en-US"/>
          </a:p>
        </p:txBody>
      </p:sp>
      <p:sp>
        <p:nvSpPr>
          <p:cNvPr id="6" name="Rectangle 9"/>
          <p:cNvSpPr>
            <a:spLocks noGrp="1" noChangeArrowheads="1"/>
          </p:cNvSpPr>
          <p:nvPr>
            <p:ph type="ftr" sz="quarter" idx="11"/>
          </p:nvPr>
        </p:nvSpPr>
        <p:spPr>
          <a:ln/>
        </p:spPr>
        <p:txBody>
          <a:bodyPr/>
          <a:lstStyle>
            <a:lvl1pPr>
              <a:defRPr/>
            </a:lvl1pPr>
          </a:lstStyle>
          <a:p>
            <a:pPr>
              <a:defRPr/>
            </a:pPr>
            <a:endParaRPr lang="en-US"/>
          </a:p>
        </p:txBody>
      </p:sp>
      <p:sp>
        <p:nvSpPr>
          <p:cNvPr id="7" name="Rectangle 10"/>
          <p:cNvSpPr>
            <a:spLocks noGrp="1" noChangeArrowheads="1"/>
          </p:cNvSpPr>
          <p:nvPr>
            <p:ph type="sldNum" sz="quarter" idx="12"/>
          </p:nvPr>
        </p:nvSpPr>
        <p:spPr>
          <a:ln/>
        </p:spPr>
        <p:txBody>
          <a:bodyPr/>
          <a:lstStyle>
            <a:lvl1pPr>
              <a:defRPr/>
            </a:lvl1pPr>
          </a:lstStyle>
          <a:p>
            <a:pPr>
              <a:defRPr/>
            </a:pPr>
            <a:fld id="{4D6530A1-B4B3-4381-88D1-23AB0BADC4E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dt" sz="half" idx="10"/>
          </p:nvPr>
        </p:nvSpPr>
        <p:spPr>
          <a:ln/>
        </p:spPr>
        <p:txBody>
          <a:bodyPr/>
          <a:lstStyle>
            <a:lvl1pPr>
              <a:defRPr/>
            </a:lvl1pPr>
          </a:lstStyle>
          <a:p>
            <a:pPr>
              <a:defRPr/>
            </a:pPr>
            <a:fld id="{11050055-6C1C-4277-9B6F-71D7C2E72C9F}" type="datetime1">
              <a:rPr lang="en-US"/>
              <a:pPr>
                <a:defRPr/>
              </a:pPr>
              <a:t>8/14/2015</a:t>
            </a:fld>
            <a:endParaRPr lang="en-US"/>
          </a:p>
        </p:txBody>
      </p:sp>
      <p:sp>
        <p:nvSpPr>
          <p:cNvPr id="5" name="Rectangle 9"/>
          <p:cNvSpPr>
            <a:spLocks noGrp="1" noChangeArrowheads="1"/>
          </p:cNvSpPr>
          <p:nvPr>
            <p:ph type="ftr" sz="quarter" idx="11"/>
          </p:nvPr>
        </p:nvSpPr>
        <p:spPr>
          <a:ln/>
        </p:spPr>
        <p:txBody>
          <a:bodyPr/>
          <a:lstStyle>
            <a:lvl1pPr>
              <a:defRPr/>
            </a:lvl1pPr>
          </a:lstStyle>
          <a:p>
            <a:pPr>
              <a:defRPr/>
            </a:pPr>
            <a:endParaRPr lang="en-US"/>
          </a:p>
        </p:txBody>
      </p:sp>
      <p:sp>
        <p:nvSpPr>
          <p:cNvPr id="6" name="Rectangle 10"/>
          <p:cNvSpPr>
            <a:spLocks noGrp="1" noChangeArrowheads="1"/>
          </p:cNvSpPr>
          <p:nvPr>
            <p:ph type="sldNum" sz="quarter" idx="12"/>
          </p:nvPr>
        </p:nvSpPr>
        <p:spPr>
          <a:ln/>
        </p:spPr>
        <p:txBody>
          <a:bodyPr/>
          <a:lstStyle>
            <a:lvl1pPr>
              <a:defRPr/>
            </a:lvl1pPr>
          </a:lstStyle>
          <a:p>
            <a:pPr>
              <a:defRPr/>
            </a:pPr>
            <a:fld id="{58C90FC2-AA61-4C4B-AAE3-207901EC91C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dt" sz="half" idx="10"/>
          </p:nvPr>
        </p:nvSpPr>
        <p:spPr>
          <a:ln/>
        </p:spPr>
        <p:txBody>
          <a:bodyPr/>
          <a:lstStyle>
            <a:lvl1pPr>
              <a:defRPr/>
            </a:lvl1pPr>
          </a:lstStyle>
          <a:p>
            <a:pPr>
              <a:defRPr/>
            </a:pPr>
            <a:fld id="{947B2D11-E6D4-49C0-B252-DD56982C386E}" type="datetime1">
              <a:rPr lang="en-US"/>
              <a:pPr>
                <a:defRPr/>
              </a:pPr>
              <a:t>8/14/2015</a:t>
            </a:fld>
            <a:endParaRPr lang="en-US"/>
          </a:p>
        </p:txBody>
      </p:sp>
      <p:sp>
        <p:nvSpPr>
          <p:cNvPr id="5" name="Rectangle 9"/>
          <p:cNvSpPr>
            <a:spLocks noGrp="1" noChangeArrowheads="1"/>
          </p:cNvSpPr>
          <p:nvPr>
            <p:ph type="ftr" sz="quarter" idx="11"/>
          </p:nvPr>
        </p:nvSpPr>
        <p:spPr>
          <a:ln/>
        </p:spPr>
        <p:txBody>
          <a:bodyPr/>
          <a:lstStyle>
            <a:lvl1pPr>
              <a:defRPr/>
            </a:lvl1pPr>
          </a:lstStyle>
          <a:p>
            <a:pPr>
              <a:defRPr/>
            </a:pPr>
            <a:endParaRPr lang="en-US"/>
          </a:p>
        </p:txBody>
      </p:sp>
      <p:sp>
        <p:nvSpPr>
          <p:cNvPr id="6" name="Rectangle 10"/>
          <p:cNvSpPr>
            <a:spLocks noGrp="1" noChangeArrowheads="1"/>
          </p:cNvSpPr>
          <p:nvPr>
            <p:ph type="sldNum" sz="quarter" idx="12"/>
          </p:nvPr>
        </p:nvSpPr>
        <p:spPr>
          <a:ln/>
        </p:spPr>
        <p:txBody>
          <a:bodyPr/>
          <a:lstStyle>
            <a:lvl1pPr>
              <a:defRPr/>
            </a:lvl1pPr>
          </a:lstStyle>
          <a:p>
            <a:pPr>
              <a:defRPr/>
            </a:pPr>
            <a:fld id="{F7BDF399-C1C3-4ABB-BDF4-5BD95C35559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dt" sz="half" idx="10"/>
          </p:nvPr>
        </p:nvSpPr>
        <p:spPr>
          <a:ln/>
        </p:spPr>
        <p:txBody>
          <a:bodyPr/>
          <a:lstStyle>
            <a:lvl1pPr>
              <a:defRPr/>
            </a:lvl1pPr>
          </a:lstStyle>
          <a:p>
            <a:pPr>
              <a:defRPr/>
            </a:pPr>
            <a:fld id="{78286954-CF8C-4076-BDCC-42471414E26B}" type="datetime1">
              <a:rPr lang="en-US"/>
              <a:pPr>
                <a:defRPr/>
              </a:pPr>
              <a:t>8/14/2015</a:t>
            </a:fld>
            <a:endParaRPr lang="en-US"/>
          </a:p>
        </p:txBody>
      </p:sp>
      <p:sp>
        <p:nvSpPr>
          <p:cNvPr id="6" name="Rectangle 9"/>
          <p:cNvSpPr>
            <a:spLocks noGrp="1" noChangeArrowheads="1"/>
          </p:cNvSpPr>
          <p:nvPr>
            <p:ph type="ftr" sz="quarter" idx="11"/>
          </p:nvPr>
        </p:nvSpPr>
        <p:spPr>
          <a:ln/>
        </p:spPr>
        <p:txBody>
          <a:bodyPr/>
          <a:lstStyle>
            <a:lvl1pPr>
              <a:defRPr/>
            </a:lvl1pPr>
          </a:lstStyle>
          <a:p>
            <a:pPr>
              <a:defRPr/>
            </a:pPr>
            <a:endParaRPr lang="en-US"/>
          </a:p>
        </p:txBody>
      </p:sp>
      <p:sp>
        <p:nvSpPr>
          <p:cNvPr id="7" name="Rectangle 10"/>
          <p:cNvSpPr>
            <a:spLocks noGrp="1" noChangeArrowheads="1"/>
          </p:cNvSpPr>
          <p:nvPr>
            <p:ph type="sldNum" sz="quarter" idx="12"/>
          </p:nvPr>
        </p:nvSpPr>
        <p:spPr>
          <a:ln/>
        </p:spPr>
        <p:txBody>
          <a:bodyPr/>
          <a:lstStyle>
            <a:lvl1pPr>
              <a:defRPr/>
            </a:lvl1pPr>
          </a:lstStyle>
          <a:p>
            <a:pPr>
              <a:defRPr/>
            </a:pPr>
            <a:fld id="{6D1D3665-1BA8-49D7-A47E-8C1A9AD2A40A}"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dt" sz="half" idx="10"/>
          </p:nvPr>
        </p:nvSpPr>
        <p:spPr>
          <a:ln/>
        </p:spPr>
        <p:txBody>
          <a:bodyPr/>
          <a:lstStyle>
            <a:lvl1pPr>
              <a:defRPr/>
            </a:lvl1pPr>
          </a:lstStyle>
          <a:p>
            <a:pPr>
              <a:defRPr/>
            </a:pPr>
            <a:fld id="{CC51ABAD-CD80-4883-8BF9-9527E93BEBD3}" type="datetime1">
              <a:rPr lang="en-US"/>
              <a:pPr>
                <a:defRPr/>
              </a:pPr>
              <a:t>8/14/2015</a:t>
            </a:fld>
            <a:endParaRPr lang="en-US"/>
          </a:p>
        </p:txBody>
      </p:sp>
      <p:sp>
        <p:nvSpPr>
          <p:cNvPr id="8" name="Rectangle 9"/>
          <p:cNvSpPr>
            <a:spLocks noGrp="1" noChangeArrowheads="1"/>
          </p:cNvSpPr>
          <p:nvPr>
            <p:ph type="ftr" sz="quarter" idx="11"/>
          </p:nvPr>
        </p:nvSpPr>
        <p:spPr>
          <a:ln/>
        </p:spPr>
        <p:txBody>
          <a:bodyPr/>
          <a:lstStyle>
            <a:lvl1pPr>
              <a:defRPr/>
            </a:lvl1pPr>
          </a:lstStyle>
          <a:p>
            <a:pPr>
              <a:defRPr/>
            </a:pPr>
            <a:endParaRPr lang="en-US"/>
          </a:p>
        </p:txBody>
      </p:sp>
      <p:sp>
        <p:nvSpPr>
          <p:cNvPr id="9" name="Rectangle 10"/>
          <p:cNvSpPr>
            <a:spLocks noGrp="1" noChangeArrowheads="1"/>
          </p:cNvSpPr>
          <p:nvPr>
            <p:ph type="sldNum" sz="quarter" idx="12"/>
          </p:nvPr>
        </p:nvSpPr>
        <p:spPr>
          <a:ln/>
        </p:spPr>
        <p:txBody>
          <a:bodyPr/>
          <a:lstStyle>
            <a:lvl1pPr>
              <a:defRPr/>
            </a:lvl1pPr>
          </a:lstStyle>
          <a:p>
            <a:pPr>
              <a:defRPr/>
            </a:pPr>
            <a:fld id="{77FA267B-1E7E-46FD-8DBE-7A94D3D3875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dt" sz="half" idx="10"/>
          </p:nvPr>
        </p:nvSpPr>
        <p:spPr>
          <a:ln/>
        </p:spPr>
        <p:txBody>
          <a:bodyPr/>
          <a:lstStyle>
            <a:lvl1pPr>
              <a:defRPr/>
            </a:lvl1pPr>
          </a:lstStyle>
          <a:p>
            <a:pPr>
              <a:defRPr/>
            </a:pPr>
            <a:fld id="{B4C6EC05-D259-4F98-A09B-E4E609448FFB}" type="datetime1">
              <a:rPr lang="en-US"/>
              <a:pPr>
                <a:defRPr/>
              </a:pPr>
              <a:t>8/14/2015</a:t>
            </a:fld>
            <a:endParaRPr lang="en-US"/>
          </a:p>
        </p:txBody>
      </p:sp>
      <p:sp>
        <p:nvSpPr>
          <p:cNvPr id="4" name="Rectangle 9"/>
          <p:cNvSpPr>
            <a:spLocks noGrp="1" noChangeArrowheads="1"/>
          </p:cNvSpPr>
          <p:nvPr>
            <p:ph type="ftr" sz="quarter" idx="11"/>
          </p:nvPr>
        </p:nvSpPr>
        <p:spPr>
          <a:ln/>
        </p:spPr>
        <p:txBody>
          <a:bodyPr/>
          <a:lstStyle>
            <a:lvl1pPr>
              <a:defRPr/>
            </a:lvl1pPr>
          </a:lstStyle>
          <a:p>
            <a:pPr>
              <a:defRPr/>
            </a:pPr>
            <a:endParaRPr lang="en-US"/>
          </a:p>
        </p:txBody>
      </p:sp>
      <p:sp>
        <p:nvSpPr>
          <p:cNvPr id="5" name="Rectangle 10"/>
          <p:cNvSpPr>
            <a:spLocks noGrp="1" noChangeArrowheads="1"/>
          </p:cNvSpPr>
          <p:nvPr>
            <p:ph type="sldNum" sz="quarter" idx="12"/>
          </p:nvPr>
        </p:nvSpPr>
        <p:spPr>
          <a:ln/>
        </p:spPr>
        <p:txBody>
          <a:bodyPr/>
          <a:lstStyle>
            <a:lvl1pPr>
              <a:defRPr/>
            </a:lvl1pPr>
          </a:lstStyle>
          <a:p>
            <a:pPr>
              <a:defRPr/>
            </a:pPr>
            <a:fld id="{6A409632-313C-4634-9C38-6F05B273750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04E50196-98E2-41FA-8565-4985AE716F72}" type="datetime1">
              <a:rPr lang="en-US"/>
              <a:pPr>
                <a:defRPr/>
              </a:pPr>
              <a:t>8/14/2015</a:t>
            </a:fld>
            <a:endParaRPr lang="en-US"/>
          </a:p>
        </p:txBody>
      </p:sp>
      <p:sp>
        <p:nvSpPr>
          <p:cNvPr id="3" name="Rectangle 9"/>
          <p:cNvSpPr>
            <a:spLocks noGrp="1" noChangeArrowheads="1"/>
          </p:cNvSpPr>
          <p:nvPr>
            <p:ph type="ftr" sz="quarter" idx="11"/>
          </p:nvPr>
        </p:nvSpPr>
        <p:spPr>
          <a:ln/>
        </p:spPr>
        <p:txBody>
          <a:bodyPr/>
          <a:lstStyle>
            <a:lvl1pPr>
              <a:defRPr/>
            </a:lvl1pPr>
          </a:lstStyle>
          <a:p>
            <a:pPr>
              <a:defRPr/>
            </a:pPr>
            <a:endParaRPr lang="en-US"/>
          </a:p>
        </p:txBody>
      </p:sp>
      <p:sp>
        <p:nvSpPr>
          <p:cNvPr id="4" name="Rectangle 10"/>
          <p:cNvSpPr>
            <a:spLocks noGrp="1" noChangeArrowheads="1"/>
          </p:cNvSpPr>
          <p:nvPr>
            <p:ph type="sldNum" sz="quarter" idx="12"/>
          </p:nvPr>
        </p:nvSpPr>
        <p:spPr>
          <a:ln/>
        </p:spPr>
        <p:txBody>
          <a:bodyPr/>
          <a:lstStyle>
            <a:lvl1pPr>
              <a:defRPr/>
            </a:lvl1pPr>
          </a:lstStyle>
          <a:p>
            <a:pPr>
              <a:defRPr/>
            </a:pPr>
            <a:fld id="{DB648D03-7506-44DD-AC46-7FE6B2B3F24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fld id="{AD462C98-FF84-4DCC-9F78-A457BFDDA16B}" type="datetime1">
              <a:rPr lang="en-US"/>
              <a:pPr>
                <a:defRPr/>
              </a:pPr>
              <a:t>8/14/2015</a:t>
            </a:fld>
            <a:endParaRPr lang="en-US"/>
          </a:p>
        </p:txBody>
      </p:sp>
      <p:sp>
        <p:nvSpPr>
          <p:cNvPr id="6" name="Rectangle 9"/>
          <p:cNvSpPr>
            <a:spLocks noGrp="1" noChangeArrowheads="1"/>
          </p:cNvSpPr>
          <p:nvPr>
            <p:ph type="ftr" sz="quarter" idx="11"/>
          </p:nvPr>
        </p:nvSpPr>
        <p:spPr>
          <a:ln/>
        </p:spPr>
        <p:txBody>
          <a:bodyPr/>
          <a:lstStyle>
            <a:lvl1pPr>
              <a:defRPr/>
            </a:lvl1pPr>
          </a:lstStyle>
          <a:p>
            <a:pPr>
              <a:defRPr/>
            </a:pPr>
            <a:endParaRPr lang="en-US"/>
          </a:p>
        </p:txBody>
      </p:sp>
      <p:sp>
        <p:nvSpPr>
          <p:cNvPr id="7" name="Rectangle 10"/>
          <p:cNvSpPr>
            <a:spLocks noGrp="1" noChangeArrowheads="1"/>
          </p:cNvSpPr>
          <p:nvPr>
            <p:ph type="sldNum" sz="quarter" idx="12"/>
          </p:nvPr>
        </p:nvSpPr>
        <p:spPr>
          <a:ln/>
        </p:spPr>
        <p:txBody>
          <a:bodyPr/>
          <a:lstStyle>
            <a:lvl1pPr>
              <a:defRPr/>
            </a:lvl1pPr>
          </a:lstStyle>
          <a:p>
            <a:pPr>
              <a:defRPr/>
            </a:pPr>
            <a:fld id="{64E035D4-C3E6-496A-8E7D-C5799EB95C4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fld id="{D805DDEE-3D36-4F50-A5ED-672EB3906132}" type="datetime1">
              <a:rPr lang="en-US"/>
              <a:pPr>
                <a:defRPr/>
              </a:pPr>
              <a:t>8/14/2015</a:t>
            </a:fld>
            <a:endParaRPr lang="en-US"/>
          </a:p>
        </p:txBody>
      </p:sp>
      <p:sp>
        <p:nvSpPr>
          <p:cNvPr id="6" name="Rectangle 9"/>
          <p:cNvSpPr>
            <a:spLocks noGrp="1" noChangeArrowheads="1"/>
          </p:cNvSpPr>
          <p:nvPr>
            <p:ph type="ftr" sz="quarter" idx="11"/>
          </p:nvPr>
        </p:nvSpPr>
        <p:spPr>
          <a:ln/>
        </p:spPr>
        <p:txBody>
          <a:bodyPr/>
          <a:lstStyle>
            <a:lvl1pPr>
              <a:defRPr/>
            </a:lvl1pPr>
          </a:lstStyle>
          <a:p>
            <a:pPr>
              <a:defRPr/>
            </a:pPr>
            <a:endParaRPr lang="en-US"/>
          </a:p>
        </p:txBody>
      </p:sp>
      <p:sp>
        <p:nvSpPr>
          <p:cNvPr id="7" name="Rectangle 10"/>
          <p:cNvSpPr>
            <a:spLocks noGrp="1" noChangeArrowheads="1"/>
          </p:cNvSpPr>
          <p:nvPr>
            <p:ph type="sldNum" sz="quarter" idx="12"/>
          </p:nvPr>
        </p:nvSpPr>
        <p:spPr>
          <a:ln/>
        </p:spPr>
        <p:txBody>
          <a:bodyPr/>
          <a:lstStyle>
            <a:lvl1pPr>
              <a:defRPr/>
            </a:lvl1pPr>
          </a:lstStyle>
          <a:p>
            <a:pPr>
              <a:defRPr/>
            </a:pPr>
            <a:fld id="{216D329A-495C-4C1D-8208-003242AFFF7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3238500" y="0"/>
            <a:ext cx="11925300" cy="3810000"/>
            <a:chOff x="-2040" y="0"/>
            <a:chExt cx="7512" cy="2400"/>
          </a:xfrm>
        </p:grpSpPr>
        <p:sp>
          <p:nvSpPr>
            <p:cNvPr id="55299" name="AutoShape 3"/>
            <p:cNvSpPr>
              <a:spLocks noChangeArrowheads="1"/>
            </p:cNvSpPr>
            <p:nvPr/>
          </p:nvSpPr>
          <p:spPr bwMode="auto">
            <a:xfrm>
              <a:off x="-2040" y="432"/>
              <a:ext cx="2592" cy="1968"/>
            </a:xfrm>
            <a:custGeom>
              <a:avLst/>
              <a:gdLst>
                <a:gd name="G0" fmla="+- 18296 0 0"/>
                <a:gd name="G1" fmla="+- -30880 0 0"/>
                <a:gd name="G2" fmla="+- 31512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G27 -32000"/>
                <a:gd name="T13" fmla="*/ T12 w 64000"/>
                <a:gd name="T14" fmla="+- 0 G11 -32000"/>
                <a:gd name="T15" fmla="*/ G11 h 64000"/>
                <a:gd name="T16" fmla="+- 0 G25 -32000"/>
                <a:gd name="T17" fmla="*/ T16 w 64000"/>
                <a:gd name="T18" fmla="+- 0 G14 -32000"/>
                <a:gd name="T19" fmla="*/ G14 h 64000"/>
              </a:gdLst>
              <a:ahLst/>
              <a:cxnLst>
                <a:cxn ang="0">
                  <a:pos x="50296" y="5746"/>
                </a:cxn>
                <a:cxn ang="0">
                  <a:pos x="64000" y="32000"/>
                </a:cxn>
                <a:cxn ang="0">
                  <a:pos x="50296" y="58253"/>
                </a:cxn>
                <a:cxn ang="0">
                  <a:pos x="50296" y="58253"/>
                </a:cxn>
                <a:cxn ang="0">
                  <a:pos x="50295" y="58253"/>
                </a:cxn>
                <a:cxn ang="0">
                  <a:pos x="50296" y="58254"/>
                </a:cxn>
                <a:cxn ang="0">
                  <a:pos x="50296" y="5746"/>
                </a:cxn>
                <a:cxn ang="0">
                  <a:pos x="50295" y="5746"/>
                </a:cxn>
                <a:cxn ang="0">
                  <a:pos x="50296" y="5746"/>
                </a:cxn>
              </a:cxnLst>
              <a:rect l="T13" t="T15" r="T17" b="T19"/>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w="9525">
              <a:noFill/>
              <a:miter lim="800000"/>
              <a:headEnd/>
              <a:tailEnd/>
            </a:ln>
          </p:spPr>
          <p:txBody>
            <a:bodyPr/>
            <a:lstStyle/>
            <a:p>
              <a:pPr>
                <a:defRPr/>
              </a:pPr>
              <a:endParaRPr lang="en-US" sz="2400">
                <a:latin typeface="Times New Roman" pitchFamily="18" charset="0"/>
              </a:endParaRPr>
            </a:p>
          </p:txBody>
        </p:sp>
        <p:sp>
          <p:nvSpPr>
            <p:cNvPr id="55300" name="AutoShape 4"/>
            <p:cNvSpPr>
              <a:spLocks noChangeArrowheads="1"/>
            </p:cNvSpPr>
            <p:nvPr/>
          </p:nvSpPr>
          <p:spPr bwMode="auto">
            <a:xfrm>
              <a:off x="-1528" y="0"/>
              <a:ext cx="1949" cy="1987"/>
            </a:xfrm>
            <a:custGeom>
              <a:avLst/>
              <a:gdLst>
                <a:gd name="G0" fmla="+- 18077 0 0"/>
                <a:gd name="G1" fmla="+- -30880 0 0"/>
                <a:gd name="G2" fmla="+- 32000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G27 -32000"/>
                <a:gd name="T13" fmla="*/ T12 w 64000"/>
                <a:gd name="T14" fmla="+- 0 G11 -32000"/>
                <a:gd name="T15" fmla="*/ G11 h 64000"/>
                <a:gd name="T16" fmla="+- 0 G25 -32000"/>
                <a:gd name="T17" fmla="*/ T16 w 64000"/>
                <a:gd name="T18" fmla="+- 0 G14 -32000"/>
                <a:gd name="T19" fmla="*/ G14 h 64000"/>
              </a:gdLst>
              <a:ahLst/>
              <a:cxnLst>
                <a:cxn ang="0">
                  <a:pos x="50077" y="5595"/>
                </a:cxn>
                <a:cxn ang="0">
                  <a:pos x="64000" y="32000"/>
                </a:cxn>
                <a:cxn ang="0">
                  <a:pos x="50077" y="58404"/>
                </a:cxn>
                <a:cxn ang="0">
                  <a:pos x="50077" y="58404"/>
                </a:cxn>
                <a:cxn ang="0">
                  <a:pos x="50076" y="58404"/>
                </a:cxn>
                <a:cxn ang="0">
                  <a:pos x="50077" y="58405"/>
                </a:cxn>
                <a:cxn ang="0">
                  <a:pos x="50077" y="5595"/>
                </a:cxn>
                <a:cxn ang="0">
                  <a:pos x="50076" y="5595"/>
                </a:cxn>
                <a:cxn ang="0">
                  <a:pos x="50077" y="5595"/>
                </a:cxn>
              </a:cxnLst>
              <a:rect l="T13" t="T15" r="T17" b="T19"/>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w="9525">
              <a:noFill/>
              <a:miter lim="800000"/>
              <a:headEnd/>
              <a:tailEnd/>
            </a:ln>
          </p:spPr>
          <p:txBody>
            <a:bodyPr/>
            <a:lstStyle/>
            <a:p>
              <a:pPr>
                <a:defRPr/>
              </a:pPr>
              <a:endParaRPr lang="en-US">
                <a:latin typeface="Arial" pitchFamily="34" charset="0"/>
              </a:endParaRPr>
            </a:p>
          </p:txBody>
        </p:sp>
        <p:sp>
          <p:nvSpPr>
            <p:cNvPr id="55301" name="Line 5"/>
            <p:cNvSpPr>
              <a:spLocks noChangeShapeType="1"/>
            </p:cNvSpPr>
            <p:nvPr/>
          </p:nvSpPr>
          <p:spPr bwMode="auto">
            <a:xfrm>
              <a:off x="864" y="960"/>
              <a:ext cx="4608" cy="0"/>
            </a:xfrm>
            <a:prstGeom prst="line">
              <a:avLst/>
            </a:prstGeom>
            <a:noFill/>
            <a:ln w="12700">
              <a:solidFill>
                <a:schemeClr val="tx1"/>
              </a:solidFill>
              <a:round/>
              <a:headEnd/>
              <a:tailEnd/>
            </a:ln>
            <a:effectLst/>
          </p:spPr>
          <p:txBody>
            <a:bodyPr/>
            <a:lstStyle/>
            <a:p>
              <a:pPr eaLnBrk="0" hangingPunct="0">
                <a:defRPr/>
              </a:pPr>
              <a:endParaRPr lang="en-US"/>
            </a:p>
          </p:txBody>
        </p:sp>
      </p:grpSp>
      <p:sp>
        <p:nvSpPr>
          <p:cNvPr id="2051" name="Rectangle 6"/>
          <p:cNvSpPr>
            <a:spLocks noGrp="1" noChangeArrowheads="1"/>
          </p:cNvSpPr>
          <p:nvPr>
            <p:ph type="title"/>
          </p:nvPr>
        </p:nvSpPr>
        <p:spPr bwMode="auto">
          <a:xfrm>
            <a:off x="1370013" y="301625"/>
            <a:ext cx="7313612"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052" name="Rectangle 7"/>
          <p:cNvSpPr>
            <a:spLocks noGrp="1" noChangeArrowheads="1"/>
          </p:cNvSpPr>
          <p:nvPr>
            <p:ph type="body" idx="1"/>
          </p:nvPr>
        </p:nvSpPr>
        <p:spPr bwMode="auto">
          <a:xfrm>
            <a:off x="1370013" y="1827213"/>
            <a:ext cx="7313612"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5304" name="Rectangle 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fld id="{106FD708-362C-41DD-B082-C903B00C56A0}" type="datetime1">
              <a:rPr lang="en-US"/>
              <a:pPr>
                <a:defRPr/>
              </a:pPr>
              <a:t>8/14/2015</a:t>
            </a:fld>
            <a:endParaRPr lang="en-US"/>
          </a:p>
        </p:txBody>
      </p:sp>
      <p:sp>
        <p:nvSpPr>
          <p:cNvPr id="55305" name="Rectangle 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553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D9F47C9-EADD-4A4C-9AFC-45552D1C005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3"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hdr="0" ft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itchFamily="34" charset="0"/>
        </a:defRPr>
      </a:lvl2pPr>
      <a:lvl3pPr algn="l" rtl="0" eaLnBrk="0" fontAlgn="base" hangingPunct="0">
        <a:spcBef>
          <a:spcPct val="0"/>
        </a:spcBef>
        <a:spcAft>
          <a:spcPct val="0"/>
        </a:spcAft>
        <a:defRPr sz="3600">
          <a:solidFill>
            <a:schemeClr val="tx2"/>
          </a:solidFill>
          <a:latin typeface="Arial" pitchFamily="34" charset="0"/>
        </a:defRPr>
      </a:lvl3pPr>
      <a:lvl4pPr algn="l" rtl="0" eaLnBrk="0" fontAlgn="base" hangingPunct="0">
        <a:spcBef>
          <a:spcPct val="0"/>
        </a:spcBef>
        <a:spcAft>
          <a:spcPct val="0"/>
        </a:spcAft>
        <a:defRPr sz="3600">
          <a:solidFill>
            <a:schemeClr val="tx2"/>
          </a:solidFill>
          <a:latin typeface="Arial" pitchFamily="34" charset="0"/>
        </a:defRPr>
      </a:lvl4pPr>
      <a:lvl5pPr algn="l" rtl="0" eaLnBrk="0" fontAlgn="base" hangingPunct="0">
        <a:spcBef>
          <a:spcPct val="0"/>
        </a:spcBef>
        <a:spcAft>
          <a:spcPct val="0"/>
        </a:spcAft>
        <a:defRPr sz="3600">
          <a:solidFill>
            <a:schemeClr val="tx2"/>
          </a:solidFill>
          <a:latin typeface="Arial" pitchFamily="34" charset="0"/>
        </a:defRPr>
      </a:lvl5pPr>
      <a:lvl6pPr marL="457200" algn="l" rtl="0" fontAlgn="base">
        <a:spcBef>
          <a:spcPct val="0"/>
        </a:spcBef>
        <a:spcAft>
          <a:spcPct val="0"/>
        </a:spcAft>
        <a:defRPr sz="3600">
          <a:solidFill>
            <a:schemeClr val="tx2"/>
          </a:solidFill>
          <a:latin typeface="Arial" pitchFamily="34" charset="0"/>
        </a:defRPr>
      </a:lvl6pPr>
      <a:lvl7pPr marL="914400" algn="l" rtl="0" fontAlgn="base">
        <a:spcBef>
          <a:spcPct val="0"/>
        </a:spcBef>
        <a:spcAft>
          <a:spcPct val="0"/>
        </a:spcAft>
        <a:defRPr sz="3600">
          <a:solidFill>
            <a:schemeClr val="tx2"/>
          </a:solidFill>
          <a:latin typeface="Arial" pitchFamily="34" charset="0"/>
        </a:defRPr>
      </a:lvl7pPr>
      <a:lvl8pPr marL="1371600" algn="l" rtl="0" fontAlgn="base">
        <a:spcBef>
          <a:spcPct val="0"/>
        </a:spcBef>
        <a:spcAft>
          <a:spcPct val="0"/>
        </a:spcAft>
        <a:defRPr sz="3600">
          <a:solidFill>
            <a:schemeClr val="tx2"/>
          </a:solidFill>
          <a:latin typeface="Arial" pitchFamily="34" charset="0"/>
        </a:defRPr>
      </a:lvl8pPr>
      <a:lvl9pPr marL="1828800" algn="l" rtl="0" fontAlgn="base">
        <a:spcBef>
          <a:spcPct val="0"/>
        </a:spcBef>
        <a:spcAft>
          <a:spcPct val="0"/>
        </a:spcAft>
        <a:defRPr sz="3600">
          <a:solidFill>
            <a:schemeClr val="tx2"/>
          </a:solidFill>
          <a:latin typeface="Arial" pitchFamily="34"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l"/>
        <a:defRPr sz="2500">
          <a:solidFill>
            <a:schemeClr val="tx1"/>
          </a:solidFill>
          <a:latin typeface="+mn-lt"/>
        </a:defRPr>
      </a:lvl2pPr>
      <a:lvl3pPr marL="1143000" indent="-228600" algn="l" rtl="0" eaLnBrk="0" fontAlgn="base" hangingPunct="0">
        <a:spcBef>
          <a:spcPct val="20000"/>
        </a:spcBef>
        <a:spcAft>
          <a:spcPct val="0"/>
        </a:spcAft>
        <a:buClr>
          <a:schemeClr val="tx2"/>
        </a:buClr>
        <a:buSzPct val="65000"/>
        <a:buFont typeface="Wingdings" pitchFamily="2" charset="2"/>
        <a:buChar char="¡"/>
        <a:defRPr sz="22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l"/>
        <a:defRPr sz="1900">
          <a:solidFill>
            <a:schemeClr val="tx1"/>
          </a:solidFill>
          <a:latin typeface="+mn-lt"/>
        </a:defRPr>
      </a:lvl4pPr>
      <a:lvl5pPr marL="2057400" indent="-228600" algn="l" rtl="0" eaLnBrk="0" fontAlgn="base" hangingPunct="0">
        <a:spcBef>
          <a:spcPct val="20000"/>
        </a:spcBef>
        <a:spcAft>
          <a:spcPct val="0"/>
        </a:spcAft>
        <a:buClr>
          <a:schemeClr val="tx2"/>
        </a:buClr>
        <a:buSzPct val="60000"/>
        <a:buFont typeface="Wingdings" pitchFamily="2" charset="2"/>
        <a:buChar char="¡"/>
        <a:defRPr sz="1900">
          <a:solidFill>
            <a:schemeClr val="tx1"/>
          </a:solidFill>
          <a:latin typeface="+mn-lt"/>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4.bin"/><Relationship Id="rId4" Type="http://schemas.openxmlformats.org/officeDocument/2006/relationships/image" Target="../media/image11.wmf"/></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4.bp.blogspot.com/-ULM32cfpKlI/T2njLP5mVrI/AAAAAAAAAF4/Q1R6lubm7zE/s1600/after.jpg" TargetMode="Externa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2.bp.blogspot.com/-xz5XtC2gako/T2niGra-xsI/AAAAAAAAAFw/pmDF56SUUgo/s1600/before.jpg"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6.bin"/><Relationship Id="rId4" Type="http://schemas.openxmlformats.org/officeDocument/2006/relationships/image" Target="../media/image11.wmf"/></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6.wmf"/></Relationships>
</file>

<file path=ppt/slides/_rels/slide34.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1.wmf"/><Relationship Id="rId5" Type="http://schemas.openxmlformats.org/officeDocument/2006/relationships/oleObject" Target="../embeddings/oleObject9.bin"/><Relationship Id="rId4" Type="http://schemas.openxmlformats.org/officeDocument/2006/relationships/image" Target="../media/image27.wmf"/></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1.bp.blogspot.com/-6CqQwoWZKi8/T2nuGJbpuLI/AAAAAAAAAHA/379BQsRp3O0/s1600/J3.jpg" TargetMode="External"/><Relationship Id="rId3" Type="http://schemas.openxmlformats.org/officeDocument/2006/relationships/image" Target="../media/image34.jpeg"/><Relationship Id="rId7" Type="http://schemas.openxmlformats.org/officeDocument/2006/relationships/image" Target="../media/image36.jpeg"/><Relationship Id="rId2" Type="http://schemas.openxmlformats.org/officeDocument/2006/relationships/hyperlink" Target="http://1.bp.blogspot.com/-LyNWYdR_5BQ/T2ntB9RsaLI/AAAAAAAAAGo/TDh1Pps2nms/s1600/original.jpg" TargetMode="External"/><Relationship Id="rId1" Type="http://schemas.openxmlformats.org/officeDocument/2006/relationships/slideLayout" Target="../slideLayouts/slideLayout2.xml"/><Relationship Id="rId6" Type="http://schemas.openxmlformats.org/officeDocument/2006/relationships/hyperlink" Target="http://2.bp.blogspot.com/-Qli0HNz4kEw/T2ntsbcHecI/AAAAAAAAAG4/85U2ayKRTrw/s1600/J2.jpg" TargetMode="External"/><Relationship Id="rId5" Type="http://schemas.openxmlformats.org/officeDocument/2006/relationships/image" Target="../media/image35.jpeg"/><Relationship Id="rId4" Type="http://schemas.openxmlformats.org/officeDocument/2006/relationships/hyperlink" Target="http://3.bp.blogspot.com/-LPqEt-7FZ1U/T2ntWEl7SlI/AAAAAAAAAGw/LbFqGpzb3RY/s1600/J.jpg" TargetMode="External"/><Relationship Id="rId9"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4.bp.blogspot.com/-fSzXIr-LwQ4/T2nz069YlnI/AAAAAAAAAHI/HP3zTy8naMQ/s1600/bright+to+brighter.jp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4.bp.blogspot.com/-jMPD0U1lPFs/T2n1P3xB-ZI/AAAAAAAAAHQ/e-T29Pf_b3Y/s1600/dark+to+darker.jp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oleObject" Target="../embeddings/oleObject2.bin"/><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533400"/>
            <a:ext cx="7407275" cy="1600200"/>
          </a:xfrm>
        </p:spPr>
        <p:txBody>
          <a:bodyPr>
            <a:noAutofit/>
          </a:bodyPr>
          <a:lstStyle/>
          <a:p>
            <a:pPr eaLnBrk="1" fontAlgn="auto" hangingPunct="1">
              <a:spcAft>
                <a:spcPts val="0"/>
              </a:spcAft>
              <a:defRPr/>
            </a:pPr>
            <a:r>
              <a:rPr lang="en-US" sz="6000" b="1" dirty="0" smtClean="0">
                <a:solidFill>
                  <a:schemeClr val="tx2">
                    <a:satMod val="130000"/>
                  </a:schemeClr>
                </a:solidFill>
                <a:latin typeface="Times New Roman" pitchFamily="18" charset="0"/>
                <a:cs typeface="Times New Roman" pitchFamily="18" charset="0"/>
              </a:rPr>
              <a:t>Intensity Transformations</a:t>
            </a:r>
            <a:endParaRPr lang="en-US" sz="6000" b="1" dirty="0">
              <a:solidFill>
                <a:schemeClr val="tx2">
                  <a:satMod val="130000"/>
                </a:schemeClr>
              </a:solidFill>
              <a:latin typeface="Times New Roman" pitchFamily="18" charset="0"/>
              <a:cs typeface="Times New Roman" pitchFamily="18" charset="0"/>
            </a:endParaRPr>
          </a:p>
        </p:txBody>
      </p:sp>
      <p:sp>
        <p:nvSpPr>
          <p:cNvPr id="3" name="Subtitle 2"/>
          <p:cNvSpPr>
            <a:spLocks noGrp="1"/>
          </p:cNvSpPr>
          <p:nvPr>
            <p:ph type="subTitle" idx="1"/>
          </p:nvPr>
        </p:nvSpPr>
        <p:spPr>
          <a:xfrm>
            <a:off x="1736725" y="3886200"/>
            <a:ext cx="7026275" cy="1544638"/>
          </a:xfrm>
        </p:spPr>
        <p:txBody>
          <a:bodyPr>
            <a:noAutofit/>
          </a:bodyPr>
          <a:lstStyle/>
          <a:p>
            <a:pPr algn="r" eaLnBrk="1" fontAlgn="auto" hangingPunct="1">
              <a:spcAft>
                <a:spcPts val="0"/>
              </a:spcAft>
              <a:buFont typeface="Wingdings 2"/>
              <a:buNone/>
              <a:defRPr/>
            </a:pPr>
            <a:r>
              <a:rPr lang="en-US" sz="4400" dirty="0" err="1" smtClean="0">
                <a:solidFill>
                  <a:schemeClr val="accent2">
                    <a:lumMod val="75000"/>
                  </a:schemeClr>
                </a:solidFill>
                <a:latin typeface="Times New Roman" pitchFamily="18" charset="0"/>
                <a:cs typeface="Times New Roman" pitchFamily="18" charset="0"/>
              </a:rPr>
              <a:t>P.Hema</a:t>
            </a:r>
            <a:r>
              <a:rPr lang="en-US" sz="4400" dirty="0" smtClean="0">
                <a:solidFill>
                  <a:schemeClr val="accent2">
                    <a:lumMod val="75000"/>
                  </a:schemeClr>
                </a:solidFill>
                <a:latin typeface="Times New Roman" pitchFamily="18" charset="0"/>
                <a:cs typeface="Times New Roman" pitchFamily="18" charset="0"/>
              </a:rPr>
              <a:t> </a:t>
            </a:r>
            <a:r>
              <a:rPr lang="en-US" sz="4400" dirty="0" err="1" smtClean="0">
                <a:solidFill>
                  <a:schemeClr val="accent2">
                    <a:lumMod val="75000"/>
                  </a:schemeClr>
                </a:solidFill>
                <a:latin typeface="Times New Roman" pitchFamily="18" charset="0"/>
                <a:cs typeface="Times New Roman" pitchFamily="18" charset="0"/>
              </a:rPr>
              <a:t>Sree</a:t>
            </a:r>
            <a:endParaRPr lang="en-US" sz="4400" dirty="0">
              <a:solidFill>
                <a:schemeClr val="accent2">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r>
              <a:rPr lang="en-GB" sz="2800" b="1" dirty="0" smtClean="0">
                <a:solidFill>
                  <a:srgbClr val="D230C6"/>
                </a:solidFill>
                <a:latin typeface="Times New Roman" pitchFamily="18" charset="0"/>
                <a:cs typeface="Times New Roman" pitchFamily="18" charset="0"/>
              </a:rPr>
              <a:t/>
            </a:r>
            <a:br>
              <a:rPr lang="en-GB" sz="2800" b="1" dirty="0" smtClean="0">
                <a:solidFill>
                  <a:srgbClr val="D230C6"/>
                </a:solidFill>
                <a:latin typeface="Times New Roman" pitchFamily="18" charset="0"/>
                <a:cs typeface="Times New Roman" pitchFamily="18" charset="0"/>
              </a:rPr>
            </a:br>
            <a:r>
              <a:rPr lang="en-GB" sz="2800" b="1" dirty="0">
                <a:solidFill>
                  <a:srgbClr val="D230C6"/>
                </a:solidFill>
                <a:latin typeface="Times New Roman" pitchFamily="18" charset="0"/>
                <a:cs typeface="Times New Roman" pitchFamily="18" charset="0"/>
              </a:rPr>
              <a:t/>
            </a:r>
            <a:br>
              <a:rPr lang="en-GB" sz="2800" b="1" dirty="0">
                <a:solidFill>
                  <a:srgbClr val="D230C6"/>
                </a:solidFill>
                <a:latin typeface="Times New Roman" pitchFamily="18" charset="0"/>
                <a:cs typeface="Times New Roman" pitchFamily="18" charset="0"/>
              </a:rPr>
            </a:br>
            <a:r>
              <a:rPr lang="en-GB" sz="2800" b="1" dirty="0" smtClean="0">
                <a:solidFill>
                  <a:srgbClr val="D230C6"/>
                </a:solidFill>
                <a:latin typeface="Times New Roman" pitchFamily="18" charset="0"/>
                <a:cs typeface="Times New Roman" pitchFamily="18" charset="0"/>
              </a:rPr>
              <a:t/>
            </a:r>
            <a:br>
              <a:rPr lang="en-GB" sz="2800" b="1" dirty="0" smtClean="0">
                <a:solidFill>
                  <a:srgbClr val="D230C6"/>
                </a:solidFill>
                <a:latin typeface="Times New Roman" pitchFamily="18" charset="0"/>
                <a:cs typeface="Times New Roman" pitchFamily="18" charset="0"/>
              </a:rPr>
            </a:br>
            <a:r>
              <a:rPr lang="en-GB" sz="2800" b="1" dirty="0">
                <a:solidFill>
                  <a:srgbClr val="D230C6"/>
                </a:solidFill>
                <a:latin typeface="Times New Roman" pitchFamily="18" charset="0"/>
                <a:cs typeface="Times New Roman" pitchFamily="18" charset="0"/>
              </a:rPr>
              <a:t/>
            </a:r>
            <a:br>
              <a:rPr lang="en-GB" sz="2800" b="1" dirty="0">
                <a:solidFill>
                  <a:srgbClr val="D230C6"/>
                </a:solidFill>
                <a:latin typeface="Times New Roman" pitchFamily="18" charset="0"/>
                <a:cs typeface="Times New Roman" pitchFamily="18" charset="0"/>
              </a:rPr>
            </a:br>
            <a:r>
              <a:rPr lang="en-GB" sz="2800" b="1" dirty="0" smtClean="0">
                <a:solidFill>
                  <a:srgbClr val="D230C6"/>
                </a:solidFill>
                <a:latin typeface="Times New Roman" pitchFamily="18" charset="0"/>
                <a:cs typeface="Times New Roman" pitchFamily="18" charset="0"/>
              </a:rPr>
              <a:t/>
            </a:r>
            <a:br>
              <a:rPr lang="en-GB" sz="2800" b="1" dirty="0" smtClean="0">
                <a:solidFill>
                  <a:srgbClr val="D230C6"/>
                </a:solidFill>
                <a:latin typeface="Times New Roman" pitchFamily="18" charset="0"/>
                <a:cs typeface="Times New Roman" pitchFamily="18" charset="0"/>
              </a:rPr>
            </a:br>
            <a:r>
              <a:rPr lang="en-GB" sz="2800" b="1" dirty="0">
                <a:solidFill>
                  <a:srgbClr val="D230C6"/>
                </a:solidFill>
                <a:latin typeface="Times New Roman" pitchFamily="18" charset="0"/>
                <a:cs typeface="Times New Roman" pitchFamily="18" charset="0"/>
              </a:rPr>
              <a:t/>
            </a:r>
            <a:br>
              <a:rPr lang="en-GB" sz="2800" b="1" dirty="0">
                <a:solidFill>
                  <a:srgbClr val="D230C6"/>
                </a:solidFill>
                <a:latin typeface="Times New Roman" pitchFamily="18" charset="0"/>
                <a:cs typeface="Times New Roman" pitchFamily="18" charset="0"/>
              </a:rPr>
            </a:br>
            <a:r>
              <a:rPr lang="en-GB" sz="2800" b="1" dirty="0" smtClean="0">
                <a:solidFill>
                  <a:srgbClr val="D230C6"/>
                </a:solidFill>
                <a:latin typeface="Times New Roman" pitchFamily="18" charset="0"/>
                <a:cs typeface="Times New Roman" pitchFamily="18" charset="0"/>
              </a:rPr>
              <a:t>Operation </a:t>
            </a:r>
            <a:r>
              <a:rPr lang="en-GB" sz="2800" b="1" dirty="0">
                <a:solidFill>
                  <a:srgbClr val="D230C6"/>
                </a:solidFill>
                <a:latin typeface="Times New Roman" pitchFamily="18" charset="0"/>
                <a:cs typeface="Times New Roman" pitchFamily="18" charset="0"/>
              </a:rPr>
              <a:t>on the set of ‘neighbourhoods’ N(</a:t>
            </a:r>
            <a:r>
              <a:rPr lang="en-GB" sz="2800" b="1" dirty="0" err="1">
                <a:solidFill>
                  <a:srgbClr val="D230C6"/>
                </a:solidFill>
                <a:latin typeface="Times New Roman" pitchFamily="18" charset="0"/>
                <a:cs typeface="Times New Roman" pitchFamily="18" charset="0"/>
              </a:rPr>
              <a:t>x,y</a:t>
            </a:r>
            <a:r>
              <a:rPr lang="en-GB" sz="2800" b="1" dirty="0">
                <a:solidFill>
                  <a:srgbClr val="D230C6"/>
                </a:solidFill>
                <a:latin typeface="Times New Roman" pitchFamily="18" charset="0"/>
                <a:cs typeface="Times New Roman" pitchFamily="18" charset="0"/>
              </a:rPr>
              <a:t>) of each </a:t>
            </a:r>
            <a:r>
              <a:rPr lang="en-GB" sz="2800" b="1" dirty="0" smtClean="0">
                <a:solidFill>
                  <a:srgbClr val="D230C6"/>
                </a:solidFill>
                <a:latin typeface="Times New Roman" pitchFamily="18" charset="0"/>
                <a:cs typeface="Times New Roman" pitchFamily="18" charset="0"/>
              </a:rPr>
              <a:t>pixel</a:t>
            </a:r>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10</a:t>
            </a:fld>
            <a:endParaRPr lang="en-US" dirty="0" smtClean="0"/>
          </a:p>
        </p:txBody>
      </p:sp>
      <p:sp>
        <p:nvSpPr>
          <p:cNvPr id="6" name="Rectangle 8"/>
          <p:cNvSpPr>
            <a:spLocks noChangeArrowheads="1"/>
          </p:cNvSpPr>
          <p:nvPr/>
        </p:nvSpPr>
        <p:spPr bwMode="auto">
          <a:xfrm>
            <a:off x="1077913" y="3932238"/>
            <a:ext cx="609600" cy="609600"/>
          </a:xfrm>
          <a:prstGeom prst="rect">
            <a:avLst/>
          </a:prstGeom>
          <a:solidFill>
            <a:srgbClr val="8AC739"/>
          </a:solidFill>
          <a:ln w="28575">
            <a:solidFill>
              <a:schemeClr val="tx2"/>
            </a:solidFill>
            <a:miter lim="800000"/>
            <a:headEnd/>
            <a:tailEnd/>
          </a:ln>
        </p:spPr>
        <p:txBody>
          <a:bodyPr wrap="none" lIns="91401" tIns="45701" rIns="91401" bIns="45701" anchor="ctr"/>
          <a:lstStyle/>
          <a:p>
            <a:r>
              <a:rPr lang="en-US" sz="2400"/>
              <a:t>6</a:t>
            </a:r>
          </a:p>
        </p:txBody>
      </p:sp>
      <p:sp>
        <p:nvSpPr>
          <p:cNvPr id="7" name="Rectangle 9"/>
          <p:cNvSpPr>
            <a:spLocks noChangeArrowheads="1"/>
          </p:cNvSpPr>
          <p:nvPr/>
        </p:nvSpPr>
        <p:spPr bwMode="auto">
          <a:xfrm>
            <a:off x="1687513" y="3932238"/>
            <a:ext cx="609600" cy="609600"/>
          </a:xfrm>
          <a:prstGeom prst="rect">
            <a:avLst/>
          </a:prstGeom>
          <a:solidFill>
            <a:srgbClr val="00CC00"/>
          </a:solidFill>
          <a:ln w="28575">
            <a:solidFill>
              <a:schemeClr val="tx2"/>
            </a:solidFill>
            <a:miter lim="800000"/>
            <a:headEnd/>
            <a:tailEnd/>
          </a:ln>
        </p:spPr>
        <p:txBody>
          <a:bodyPr wrap="none" lIns="91401" tIns="45701" rIns="91401" bIns="45701" anchor="ctr"/>
          <a:lstStyle/>
          <a:p>
            <a:r>
              <a:rPr lang="en-US" sz="2400"/>
              <a:t>8</a:t>
            </a:r>
          </a:p>
        </p:txBody>
      </p:sp>
      <p:sp>
        <p:nvSpPr>
          <p:cNvPr id="8" name="Rectangle 10"/>
          <p:cNvSpPr>
            <a:spLocks noChangeArrowheads="1"/>
          </p:cNvSpPr>
          <p:nvPr/>
        </p:nvSpPr>
        <p:spPr bwMode="auto">
          <a:xfrm>
            <a:off x="2297113" y="39322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2</a:t>
            </a:r>
          </a:p>
        </p:txBody>
      </p:sp>
      <p:sp>
        <p:nvSpPr>
          <p:cNvPr id="9" name="Rectangle 11"/>
          <p:cNvSpPr>
            <a:spLocks noChangeArrowheads="1"/>
          </p:cNvSpPr>
          <p:nvPr/>
        </p:nvSpPr>
        <p:spPr bwMode="auto">
          <a:xfrm>
            <a:off x="2906713" y="39322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0</a:t>
            </a:r>
          </a:p>
        </p:txBody>
      </p:sp>
      <p:sp>
        <p:nvSpPr>
          <p:cNvPr id="10" name="Rectangle 12"/>
          <p:cNvSpPr>
            <a:spLocks noChangeArrowheads="1"/>
          </p:cNvSpPr>
          <p:nvPr/>
        </p:nvSpPr>
        <p:spPr bwMode="auto">
          <a:xfrm>
            <a:off x="1077913" y="4541838"/>
            <a:ext cx="609600" cy="609600"/>
          </a:xfrm>
          <a:prstGeom prst="rect">
            <a:avLst/>
          </a:prstGeom>
          <a:solidFill>
            <a:srgbClr val="00CC00"/>
          </a:solidFill>
          <a:ln w="28575">
            <a:solidFill>
              <a:schemeClr val="tx2"/>
            </a:solidFill>
            <a:miter lim="800000"/>
            <a:headEnd/>
            <a:tailEnd/>
          </a:ln>
        </p:spPr>
        <p:txBody>
          <a:bodyPr wrap="none" lIns="91401" tIns="45701" rIns="91401" bIns="45701" anchor="ctr"/>
          <a:lstStyle/>
          <a:p>
            <a:r>
              <a:rPr lang="en-US" sz="2400"/>
              <a:t>12</a:t>
            </a:r>
          </a:p>
        </p:txBody>
      </p:sp>
      <p:sp>
        <p:nvSpPr>
          <p:cNvPr id="11" name="Rectangle 13"/>
          <p:cNvSpPr>
            <a:spLocks noChangeArrowheads="1"/>
          </p:cNvSpPr>
          <p:nvPr/>
        </p:nvSpPr>
        <p:spPr bwMode="auto">
          <a:xfrm>
            <a:off x="1687513" y="4541838"/>
            <a:ext cx="609600" cy="609600"/>
          </a:xfrm>
          <a:prstGeom prst="rect">
            <a:avLst/>
          </a:prstGeom>
          <a:solidFill>
            <a:srgbClr val="00CC00"/>
          </a:solidFill>
          <a:ln w="28575">
            <a:solidFill>
              <a:schemeClr val="tx2"/>
            </a:solidFill>
            <a:miter lim="800000"/>
            <a:headEnd/>
            <a:tailEnd/>
          </a:ln>
        </p:spPr>
        <p:txBody>
          <a:bodyPr wrap="none" lIns="91401" tIns="45701" rIns="91401" bIns="45701" anchor="ctr"/>
          <a:lstStyle/>
          <a:p>
            <a:r>
              <a:rPr lang="en-US" sz="2400"/>
              <a:t>200</a:t>
            </a:r>
          </a:p>
        </p:txBody>
      </p:sp>
      <p:sp>
        <p:nvSpPr>
          <p:cNvPr id="12" name="Rectangle 14"/>
          <p:cNvSpPr>
            <a:spLocks noChangeArrowheads="1"/>
          </p:cNvSpPr>
          <p:nvPr/>
        </p:nvSpPr>
        <p:spPr bwMode="auto">
          <a:xfrm>
            <a:off x="2297113" y="45418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20</a:t>
            </a:r>
          </a:p>
        </p:txBody>
      </p:sp>
      <p:sp>
        <p:nvSpPr>
          <p:cNvPr id="13" name="Rectangle 15"/>
          <p:cNvSpPr>
            <a:spLocks noChangeArrowheads="1"/>
          </p:cNvSpPr>
          <p:nvPr/>
        </p:nvSpPr>
        <p:spPr bwMode="auto">
          <a:xfrm>
            <a:off x="2906713" y="45418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10</a:t>
            </a:r>
          </a:p>
        </p:txBody>
      </p:sp>
      <p:sp>
        <p:nvSpPr>
          <p:cNvPr id="14" name="Rectangle 16"/>
          <p:cNvSpPr>
            <a:spLocks noChangeArrowheads="1"/>
          </p:cNvSpPr>
          <p:nvPr/>
        </p:nvSpPr>
        <p:spPr bwMode="auto">
          <a:xfrm>
            <a:off x="6564312" y="39322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226</a:t>
            </a:r>
          </a:p>
        </p:txBody>
      </p:sp>
      <p:sp>
        <p:nvSpPr>
          <p:cNvPr id="15" name="Rectangle 17"/>
          <p:cNvSpPr>
            <a:spLocks noChangeArrowheads="1"/>
          </p:cNvSpPr>
          <p:nvPr/>
        </p:nvSpPr>
        <p:spPr bwMode="auto">
          <a:xfrm>
            <a:off x="7173913" y="39322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endParaRPr lang="en-US" sz="2400"/>
          </a:p>
        </p:txBody>
      </p:sp>
      <p:sp>
        <p:nvSpPr>
          <p:cNvPr id="16" name="Rectangle 18"/>
          <p:cNvSpPr>
            <a:spLocks noChangeArrowheads="1"/>
          </p:cNvSpPr>
          <p:nvPr/>
        </p:nvSpPr>
        <p:spPr bwMode="auto">
          <a:xfrm>
            <a:off x="7783513" y="39322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endParaRPr lang="en-US" sz="2400"/>
          </a:p>
        </p:txBody>
      </p:sp>
      <p:sp>
        <p:nvSpPr>
          <p:cNvPr id="17" name="Rectangle 19"/>
          <p:cNvSpPr>
            <a:spLocks noChangeArrowheads="1"/>
          </p:cNvSpPr>
          <p:nvPr/>
        </p:nvSpPr>
        <p:spPr bwMode="auto">
          <a:xfrm>
            <a:off x="8393113" y="39322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endParaRPr lang="en-US" sz="2400"/>
          </a:p>
        </p:txBody>
      </p:sp>
      <p:sp>
        <p:nvSpPr>
          <p:cNvPr id="18" name="Rectangle 20"/>
          <p:cNvSpPr>
            <a:spLocks noChangeArrowheads="1"/>
          </p:cNvSpPr>
          <p:nvPr/>
        </p:nvSpPr>
        <p:spPr bwMode="auto">
          <a:xfrm>
            <a:off x="6564312" y="45418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endParaRPr lang="en-US" sz="2400"/>
          </a:p>
        </p:txBody>
      </p:sp>
      <p:sp>
        <p:nvSpPr>
          <p:cNvPr id="19" name="Rectangle 21"/>
          <p:cNvSpPr>
            <a:spLocks noChangeArrowheads="1"/>
          </p:cNvSpPr>
          <p:nvPr/>
        </p:nvSpPr>
        <p:spPr bwMode="auto">
          <a:xfrm>
            <a:off x="7173913" y="45418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endParaRPr lang="en-US" sz="2400"/>
          </a:p>
        </p:txBody>
      </p:sp>
      <p:sp>
        <p:nvSpPr>
          <p:cNvPr id="20" name="Rectangle 22"/>
          <p:cNvSpPr>
            <a:spLocks noChangeArrowheads="1"/>
          </p:cNvSpPr>
          <p:nvPr/>
        </p:nvSpPr>
        <p:spPr bwMode="auto">
          <a:xfrm>
            <a:off x="7783513" y="45418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endParaRPr lang="en-US" sz="2400"/>
          </a:p>
        </p:txBody>
      </p:sp>
      <p:sp>
        <p:nvSpPr>
          <p:cNvPr id="21" name="Rectangle 23"/>
          <p:cNvSpPr>
            <a:spLocks noChangeArrowheads="1"/>
          </p:cNvSpPr>
          <p:nvPr/>
        </p:nvSpPr>
        <p:spPr bwMode="auto">
          <a:xfrm>
            <a:off x="8393113" y="45418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endParaRPr lang="en-US" sz="2400"/>
          </a:p>
        </p:txBody>
      </p:sp>
      <p:grpSp>
        <p:nvGrpSpPr>
          <p:cNvPr id="22" name="Group 39"/>
          <p:cNvGrpSpPr>
            <a:grpSpLocks/>
          </p:cNvGrpSpPr>
          <p:nvPr/>
        </p:nvGrpSpPr>
        <p:grpSpPr bwMode="auto">
          <a:xfrm>
            <a:off x="4583113" y="2560638"/>
            <a:ext cx="1219200" cy="1219200"/>
            <a:chOff x="2887" y="1613"/>
            <a:chExt cx="768" cy="768"/>
          </a:xfrm>
        </p:grpSpPr>
        <p:sp>
          <p:nvSpPr>
            <p:cNvPr id="23" name="Rectangle 33"/>
            <p:cNvSpPr>
              <a:spLocks noChangeArrowheads="1"/>
            </p:cNvSpPr>
            <p:nvPr/>
          </p:nvSpPr>
          <p:spPr bwMode="auto">
            <a:xfrm>
              <a:off x="2887" y="1613"/>
              <a:ext cx="384" cy="384"/>
            </a:xfrm>
            <a:prstGeom prst="rect">
              <a:avLst/>
            </a:prstGeom>
            <a:solidFill>
              <a:srgbClr val="8AC739"/>
            </a:solidFill>
            <a:ln w="28575">
              <a:solidFill>
                <a:schemeClr val="tx2"/>
              </a:solidFill>
              <a:miter lim="800000"/>
              <a:headEnd/>
              <a:tailEnd/>
            </a:ln>
          </p:spPr>
          <p:txBody>
            <a:bodyPr wrap="none" anchor="ctr"/>
            <a:lstStyle/>
            <a:p>
              <a:r>
                <a:rPr lang="en-US" sz="2400"/>
                <a:t>6</a:t>
              </a:r>
            </a:p>
          </p:txBody>
        </p:sp>
        <p:sp>
          <p:nvSpPr>
            <p:cNvPr id="24" name="Rectangle 34"/>
            <p:cNvSpPr>
              <a:spLocks noChangeArrowheads="1"/>
            </p:cNvSpPr>
            <p:nvPr/>
          </p:nvSpPr>
          <p:spPr bwMode="auto">
            <a:xfrm>
              <a:off x="3271" y="1613"/>
              <a:ext cx="384" cy="384"/>
            </a:xfrm>
            <a:prstGeom prst="rect">
              <a:avLst/>
            </a:prstGeom>
            <a:solidFill>
              <a:srgbClr val="00CC00"/>
            </a:solidFill>
            <a:ln w="28575">
              <a:solidFill>
                <a:schemeClr val="tx2"/>
              </a:solidFill>
              <a:miter lim="800000"/>
              <a:headEnd/>
              <a:tailEnd/>
            </a:ln>
          </p:spPr>
          <p:txBody>
            <a:bodyPr wrap="none" anchor="ctr"/>
            <a:lstStyle/>
            <a:p>
              <a:r>
                <a:rPr lang="en-US" sz="2400"/>
                <a:t>8</a:t>
              </a:r>
            </a:p>
          </p:txBody>
        </p:sp>
        <p:sp>
          <p:nvSpPr>
            <p:cNvPr id="25" name="Rectangle 35"/>
            <p:cNvSpPr>
              <a:spLocks noChangeArrowheads="1"/>
            </p:cNvSpPr>
            <p:nvPr/>
          </p:nvSpPr>
          <p:spPr bwMode="auto">
            <a:xfrm>
              <a:off x="2887" y="1997"/>
              <a:ext cx="384" cy="384"/>
            </a:xfrm>
            <a:prstGeom prst="rect">
              <a:avLst/>
            </a:prstGeom>
            <a:solidFill>
              <a:srgbClr val="00CC00"/>
            </a:solidFill>
            <a:ln w="28575">
              <a:solidFill>
                <a:schemeClr val="tx2"/>
              </a:solidFill>
              <a:miter lim="800000"/>
              <a:headEnd/>
              <a:tailEnd/>
            </a:ln>
          </p:spPr>
          <p:txBody>
            <a:bodyPr wrap="none" anchor="ctr"/>
            <a:lstStyle/>
            <a:p>
              <a:r>
                <a:rPr lang="en-US" sz="2400"/>
                <a:t>12</a:t>
              </a:r>
            </a:p>
          </p:txBody>
        </p:sp>
        <p:sp>
          <p:nvSpPr>
            <p:cNvPr id="26" name="Rectangle 36"/>
            <p:cNvSpPr>
              <a:spLocks noChangeArrowheads="1"/>
            </p:cNvSpPr>
            <p:nvPr/>
          </p:nvSpPr>
          <p:spPr bwMode="auto">
            <a:xfrm>
              <a:off x="3271" y="1997"/>
              <a:ext cx="384" cy="384"/>
            </a:xfrm>
            <a:prstGeom prst="rect">
              <a:avLst/>
            </a:prstGeom>
            <a:solidFill>
              <a:srgbClr val="00CC00"/>
            </a:solidFill>
            <a:ln w="28575">
              <a:solidFill>
                <a:schemeClr val="tx2"/>
              </a:solidFill>
              <a:miter lim="800000"/>
              <a:headEnd/>
              <a:tailEnd/>
            </a:ln>
          </p:spPr>
          <p:txBody>
            <a:bodyPr wrap="none" anchor="ctr"/>
            <a:lstStyle/>
            <a:p>
              <a:r>
                <a:rPr lang="en-US" sz="2400"/>
                <a:t>200</a:t>
              </a:r>
            </a:p>
          </p:txBody>
        </p:sp>
      </p:grpSp>
      <p:cxnSp>
        <p:nvCxnSpPr>
          <p:cNvPr id="27" name="AutoShape 37"/>
          <p:cNvCxnSpPr>
            <a:cxnSpLocks noChangeShapeType="1"/>
            <a:stCxn id="6" idx="0"/>
          </p:cNvCxnSpPr>
          <p:nvPr/>
        </p:nvCxnSpPr>
        <p:spPr bwMode="auto">
          <a:xfrm rot="16200000">
            <a:off x="2532861" y="2020094"/>
            <a:ext cx="747712" cy="3048000"/>
          </a:xfrm>
          <a:prstGeom prst="bentConnector2">
            <a:avLst/>
          </a:prstGeom>
          <a:noFill/>
          <a:ln w="76200">
            <a:solidFill>
              <a:schemeClr val="accent1"/>
            </a:solidFill>
            <a:miter lim="800000"/>
            <a:headEnd/>
            <a:tailEnd type="triangle" w="med" len="med"/>
          </a:ln>
          <a:extLst>
            <a:ext uri="{909E8E84-426E-40DD-AFC4-6F175D3DCCD1}">
              <a14:hiddenFill xmlns:a14="http://schemas.microsoft.com/office/drawing/2010/main">
                <a:noFill/>
              </a14:hiddenFill>
            </a:ext>
          </a:extLst>
        </p:spPr>
      </p:cxnSp>
      <p:cxnSp>
        <p:nvCxnSpPr>
          <p:cNvPr id="28" name="AutoShape 40"/>
          <p:cNvCxnSpPr>
            <a:cxnSpLocks noChangeShapeType="1"/>
            <a:endCxn id="14" idx="0"/>
          </p:cNvCxnSpPr>
          <p:nvPr/>
        </p:nvCxnSpPr>
        <p:spPr bwMode="auto">
          <a:xfrm>
            <a:off x="5954713" y="3170238"/>
            <a:ext cx="914400" cy="747712"/>
          </a:xfrm>
          <a:prstGeom prst="bentConnector2">
            <a:avLst/>
          </a:prstGeom>
          <a:noFill/>
          <a:ln w="76200">
            <a:solidFill>
              <a:schemeClr val="accent1"/>
            </a:solidFill>
            <a:miter lim="800000"/>
            <a:headEnd/>
            <a:tailEnd type="triangle" w="med" len="med"/>
          </a:ln>
          <a:extLst>
            <a:ext uri="{909E8E84-426E-40DD-AFC4-6F175D3DCCD1}">
              <a14:hiddenFill xmlns:a14="http://schemas.microsoft.com/office/drawing/2010/main">
                <a:noFill/>
              </a14:hiddenFill>
            </a:ext>
          </a:extLst>
        </p:spPr>
      </p:cxnSp>
      <p:sp>
        <p:nvSpPr>
          <p:cNvPr id="29" name="Text Box 41"/>
          <p:cNvSpPr txBox="1">
            <a:spLocks noChangeArrowheads="1"/>
          </p:cNvSpPr>
          <p:nvPr/>
        </p:nvSpPr>
        <p:spPr bwMode="auto">
          <a:xfrm>
            <a:off x="5831481" y="2635252"/>
            <a:ext cx="2384832" cy="465519"/>
          </a:xfrm>
          <a:prstGeom prst="rect">
            <a:avLst/>
          </a:prstGeom>
          <a:solidFill>
            <a:schemeClr val="bg2"/>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lIns="91401" tIns="45701" rIns="91401" bIns="45701">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sz="2400">
                <a:latin typeface="Arial" charset="0"/>
              </a:rPr>
              <a:t>(Operator: sum)</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r>
              <a:rPr lang="en-GB" b="1" dirty="0">
                <a:solidFill>
                  <a:srgbClr val="D230C6"/>
                </a:solidFill>
                <a:latin typeface="Times New Roman" pitchFamily="18" charset="0"/>
                <a:cs typeface="Times New Roman" pitchFamily="18" charset="0"/>
              </a:rPr>
              <a:t>Operation on a set of images f1,f2</a:t>
            </a:r>
            <a:r>
              <a:rPr lang="en-GB" b="1" dirty="0" smtClean="0">
                <a:solidFill>
                  <a:srgbClr val="D230C6"/>
                </a:solidFill>
                <a:latin typeface="Times New Roman" pitchFamily="18" charset="0"/>
                <a:cs typeface="Times New Roman" pitchFamily="18" charset="0"/>
              </a:rPr>
              <a:t>,…</a:t>
            </a:r>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11</a:t>
            </a:fld>
            <a:endParaRPr lang="en-US" dirty="0" smtClean="0"/>
          </a:p>
        </p:txBody>
      </p:sp>
      <p:sp>
        <p:nvSpPr>
          <p:cNvPr id="6" name="Rectangle 8"/>
          <p:cNvSpPr>
            <a:spLocks noChangeArrowheads="1"/>
          </p:cNvSpPr>
          <p:nvPr/>
        </p:nvSpPr>
        <p:spPr bwMode="auto">
          <a:xfrm>
            <a:off x="1001713" y="25606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6</a:t>
            </a:r>
          </a:p>
        </p:txBody>
      </p:sp>
      <p:sp>
        <p:nvSpPr>
          <p:cNvPr id="7" name="Rectangle 9"/>
          <p:cNvSpPr>
            <a:spLocks noChangeArrowheads="1"/>
          </p:cNvSpPr>
          <p:nvPr/>
        </p:nvSpPr>
        <p:spPr bwMode="auto">
          <a:xfrm>
            <a:off x="1611312" y="25606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8</a:t>
            </a:r>
          </a:p>
        </p:txBody>
      </p:sp>
      <p:sp>
        <p:nvSpPr>
          <p:cNvPr id="8" name="Rectangle 10"/>
          <p:cNvSpPr>
            <a:spLocks noChangeArrowheads="1"/>
          </p:cNvSpPr>
          <p:nvPr/>
        </p:nvSpPr>
        <p:spPr bwMode="auto">
          <a:xfrm>
            <a:off x="2220913" y="25606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2</a:t>
            </a:r>
          </a:p>
        </p:txBody>
      </p:sp>
      <p:sp>
        <p:nvSpPr>
          <p:cNvPr id="9" name="Rectangle 11"/>
          <p:cNvSpPr>
            <a:spLocks noChangeArrowheads="1"/>
          </p:cNvSpPr>
          <p:nvPr/>
        </p:nvSpPr>
        <p:spPr bwMode="auto">
          <a:xfrm>
            <a:off x="2830513" y="25606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0</a:t>
            </a:r>
          </a:p>
        </p:txBody>
      </p:sp>
      <p:sp>
        <p:nvSpPr>
          <p:cNvPr id="10" name="Rectangle 12"/>
          <p:cNvSpPr>
            <a:spLocks noChangeArrowheads="1"/>
          </p:cNvSpPr>
          <p:nvPr/>
        </p:nvSpPr>
        <p:spPr bwMode="auto">
          <a:xfrm>
            <a:off x="1001713" y="31702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12</a:t>
            </a:r>
          </a:p>
        </p:txBody>
      </p:sp>
      <p:sp>
        <p:nvSpPr>
          <p:cNvPr id="11" name="Rectangle 13"/>
          <p:cNvSpPr>
            <a:spLocks noChangeArrowheads="1"/>
          </p:cNvSpPr>
          <p:nvPr/>
        </p:nvSpPr>
        <p:spPr bwMode="auto">
          <a:xfrm>
            <a:off x="1611312" y="31702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dirty="0"/>
              <a:t>200</a:t>
            </a:r>
          </a:p>
        </p:txBody>
      </p:sp>
      <p:sp>
        <p:nvSpPr>
          <p:cNvPr id="12" name="Rectangle 14"/>
          <p:cNvSpPr>
            <a:spLocks noChangeArrowheads="1"/>
          </p:cNvSpPr>
          <p:nvPr/>
        </p:nvSpPr>
        <p:spPr bwMode="auto">
          <a:xfrm>
            <a:off x="2220913" y="31702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20</a:t>
            </a:r>
          </a:p>
        </p:txBody>
      </p:sp>
      <p:sp>
        <p:nvSpPr>
          <p:cNvPr id="13" name="Rectangle 15"/>
          <p:cNvSpPr>
            <a:spLocks noChangeArrowheads="1"/>
          </p:cNvSpPr>
          <p:nvPr/>
        </p:nvSpPr>
        <p:spPr bwMode="auto">
          <a:xfrm>
            <a:off x="2830513" y="3170238"/>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10</a:t>
            </a:r>
          </a:p>
        </p:txBody>
      </p:sp>
      <p:sp>
        <p:nvSpPr>
          <p:cNvPr id="14" name="Rectangle 33"/>
          <p:cNvSpPr>
            <a:spLocks noChangeArrowheads="1"/>
          </p:cNvSpPr>
          <p:nvPr/>
        </p:nvSpPr>
        <p:spPr bwMode="auto">
          <a:xfrm>
            <a:off x="1001713" y="5151438"/>
            <a:ext cx="609600" cy="609600"/>
          </a:xfrm>
          <a:prstGeom prst="rect">
            <a:avLst/>
          </a:prstGeom>
          <a:solidFill>
            <a:srgbClr val="8AC739"/>
          </a:solidFill>
          <a:ln w="28575">
            <a:solidFill>
              <a:schemeClr val="tx2"/>
            </a:solidFill>
            <a:miter lim="800000"/>
            <a:headEnd/>
            <a:tailEnd/>
          </a:ln>
        </p:spPr>
        <p:txBody>
          <a:bodyPr wrap="none" lIns="91401" tIns="45701" rIns="91401" bIns="45701" anchor="ctr"/>
          <a:lstStyle/>
          <a:p>
            <a:r>
              <a:rPr lang="en-US" sz="2400"/>
              <a:t>5</a:t>
            </a:r>
          </a:p>
        </p:txBody>
      </p:sp>
      <p:sp>
        <p:nvSpPr>
          <p:cNvPr id="15" name="Rectangle 34"/>
          <p:cNvSpPr>
            <a:spLocks noChangeArrowheads="1"/>
          </p:cNvSpPr>
          <p:nvPr/>
        </p:nvSpPr>
        <p:spPr bwMode="auto">
          <a:xfrm>
            <a:off x="1611312" y="5151438"/>
            <a:ext cx="609600" cy="609600"/>
          </a:xfrm>
          <a:prstGeom prst="rect">
            <a:avLst/>
          </a:prstGeom>
          <a:solidFill>
            <a:srgbClr val="8AC739"/>
          </a:solidFill>
          <a:ln w="28575">
            <a:solidFill>
              <a:schemeClr val="tx2"/>
            </a:solidFill>
            <a:miter lim="800000"/>
            <a:headEnd/>
            <a:tailEnd/>
          </a:ln>
        </p:spPr>
        <p:txBody>
          <a:bodyPr wrap="none" lIns="91401" tIns="45701" rIns="91401" bIns="45701" anchor="ctr"/>
          <a:lstStyle/>
          <a:p>
            <a:r>
              <a:rPr lang="en-US" sz="2400"/>
              <a:t>5</a:t>
            </a:r>
          </a:p>
        </p:txBody>
      </p:sp>
      <p:sp>
        <p:nvSpPr>
          <p:cNvPr id="16" name="Rectangle 35"/>
          <p:cNvSpPr>
            <a:spLocks noChangeArrowheads="1"/>
          </p:cNvSpPr>
          <p:nvPr/>
        </p:nvSpPr>
        <p:spPr bwMode="auto">
          <a:xfrm>
            <a:off x="2220913" y="5151438"/>
            <a:ext cx="609600" cy="609600"/>
          </a:xfrm>
          <a:prstGeom prst="rect">
            <a:avLst/>
          </a:prstGeom>
          <a:solidFill>
            <a:srgbClr val="8AC739"/>
          </a:solidFill>
          <a:ln w="28575">
            <a:solidFill>
              <a:schemeClr val="tx2"/>
            </a:solidFill>
            <a:miter lim="800000"/>
            <a:headEnd/>
            <a:tailEnd/>
          </a:ln>
        </p:spPr>
        <p:txBody>
          <a:bodyPr wrap="none" lIns="91401" tIns="45701" rIns="91401" bIns="45701" anchor="ctr"/>
          <a:lstStyle/>
          <a:p>
            <a:r>
              <a:rPr lang="en-US" sz="2400"/>
              <a:t>1</a:t>
            </a:r>
          </a:p>
        </p:txBody>
      </p:sp>
      <p:sp>
        <p:nvSpPr>
          <p:cNvPr id="17" name="Rectangle 36"/>
          <p:cNvSpPr>
            <a:spLocks noChangeArrowheads="1"/>
          </p:cNvSpPr>
          <p:nvPr/>
        </p:nvSpPr>
        <p:spPr bwMode="auto">
          <a:xfrm>
            <a:off x="2830513" y="5151438"/>
            <a:ext cx="609600" cy="609600"/>
          </a:xfrm>
          <a:prstGeom prst="rect">
            <a:avLst/>
          </a:prstGeom>
          <a:solidFill>
            <a:srgbClr val="8AC739"/>
          </a:solidFill>
          <a:ln w="28575">
            <a:solidFill>
              <a:schemeClr val="tx2"/>
            </a:solidFill>
            <a:miter lim="800000"/>
            <a:headEnd/>
            <a:tailEnd/>
          </a:ln>
        </p:spPr>
        <p:txBody>
          <a:bodyPr wrap="none" lIns="91401" tIns="45701" rIns="91401" bIns="45701" anchor="ctr"/>
          <a:lstStyle/>
          <a:p>
            <a:r>
              <a:rPr lang="en-US" sz="2400"/>
              <a:t>0</a:t>
            </a:r>
          </a:p>
        </p:txBody>
      </p:sp>
      <p:sp>
        <p:nvSpPr>
          <p:cNvPr id="18" name="Rectangle 37"/>
          <p:cNvSpPr>
            <a:spLocks noChangeArrowheads="1"/>
          </p:cNvSpPr>
          <p:nvPr/>
        </p:nvSpPr>
        <p:spPr bwMode="auto">
          <a:xfrm>
            <a:off x="1001713" y="5761038"/>
            <a:ext cx="609600" cy="609600"/>
          </a:xfrm>
          <a:prstGeom prst="rect">
            <a:avLst/>
          </a:prstGeom>
          <a:solidFill>
            <a:srgbClr val="8AC739"/>
          </a:solidFill>
          <a:ln w="28575">
            <a:solidFill>
              <a:schemeClr val="tx2"/>
            </a:solidFill>
            <a:miter lim="800000"/>
            <a:headEnd/>
            <a:tailEnd/>
          </a:ln>
        </p:spPr>
        <p:txBody>
          <a:bodyPr wrap="none" lIns="91401" tIns="45701" rIns="91401" bIns="45701" anchor="ctr"/>
          <a:lstStyle/>
          <a:p>
            <a:r>
              <a:rPr lang="en-US" sz="2400"/>
              <a:t>2</a:t>
            </a:r>
          </a:p>
        </p:txBody>
      </p:sp>
      <p:sp>
        <p:nvSpPr>
          <p:cNvPr id="19" name="Rectangle 38"/>
          <p:cNvSpPr>
            <a:spLocks noChangeArrowheads="1"/>
          </p:cNvSpPr>
          <p:nvPr/>
        </p:nvSpPr>
        <p:spPr bwMode="auto">
          <a:xfrm>
            <a:off x="1611312" y="5761038"/>
            <a:ext cx="609600" cy="609600"/>
          </a:xfrm>
          <a:prstGeom prst="rect">
            <a:avLst/>
          </a:prstGeom>
          <a:solidFill>
            <a:srgbClr val="8AC739"/>
          </a:solidFill>
          <a:ln w="28575">
            <a:solidFill>
              <a:schemeClr val="tx2"/>
            </a:solidFill>
            <a:miter lim="800000"/>
            <a:headEnd/>
            <a:tailEnd/>
          </a:ln>
        </p:spPr>
        <p:txBody>
          <a:bodyPr wrap="none" lIns="91401" tIns="45701" rIns="91401" bIns="45701" anchor="ctr"/>
          <a:lstStyle/>
          <a:p>
            <a:r>
              <a:rPr lang="en-US" sz="2400"/>
              <a:t>20</a:t>
            </a:r>
          </a:p>
        </p:txBody>
      </p:sp>
      <p:sp>
        <p:nvSpPr>
          <p:cNvPr id="20" name="Rectangle 39"/>
          <p:cNvSpPr>
            <a:spLocks noChangeArrowheads="1"/>
          </p:cNvSpPr>
          <p:nvPr/>
        </p:nvSpPr>
        <p:spPr bwMode="auto">
          <a:xfrm>
            <a:off x="2220913" y="5761038"/>
            <a:ext cx="609600" cy="609600"/>
          </a:xfrm>
          <a:prstGeom prst="rect">
            <a:avLst/>
          </a:prstGeom>
          <a:solidFill>
            <a:srgbClr val="8AC739"/>
          </a:solidFill>
          <a:ln w="28575">
            <a:solidFill>
              <a:schemeClr val="tx2"/>
            </a:solidFill>
            <a:miter lim="800000"/>
            <a:headEnd/>
            <a:tailEnd/>
          </a:ln>
        </p:spPr>
        <p:txBody>
          <a:bodyPr wrap="none" lIns="91401" tIns="45701" rIns="91401" bIns="45701" anchor="ctr"/>
          <a:lstStyle/>
          <a:p>
            <a:r>
              <a:rPr lang="en-US" sz="2400"/>
              <a:t>3</a:t>
            </a:r>
          </a:p>
        </p:txBody>
      </p:sp>
      <p:sp>
        <p:nvSpPr>
          <p:cNvPr id="21" name="Rectangle 40"/>
          <p:cNvSpPr>
            <a:spLocks noChangeArrowheads="1"/>
          </p:cNvSpPr>
          <p:nvPr/>
        </p:nvSpPr>
        <p:spPr bwMode="auto">
          <a:xfrm>
            <a:off x="2830513" y="5761038"/>
            <a:ext cx="609600" cy="609600"/>
          </a:xfrm>
          <a:prstGeom prst="rect">
            <a:avLst/>
          </a:prstGeom>
          <a:solidFill>
            <a:srgbClr val="8AC739"/>
          </a:solidFill>
          <a:ln w="28575">
            <a:solidFill>
              <a:schemeClr val="tx2"/>
            </a:solidFill>
            <a:miter lim="800000"/>
            <a:headEnd/>
            <a:tailEnd/>
          </a:ln>
        </p:spPr>
        <p:txBody>
          <a:bodyPr wrap="none" lIns="91401" tIns="45701" rIns="91401" bIns="45701" anchor="ctr"/>
          <a:lstStyle/>
          <a:p>
            <a:r>
              <a:rPr lang="en-US" sz="2400"/>
              <a:t>4</a:t>
            </a:r>
          </a:p>
        </p:txBody>
      </p:sp>
      <p:sp>
        <p:nvSpPr>
          <p:cNvPr id="22" name="Rectangle 41"/>
          <p:cNvSpPr>
            <a:spLocks noChangeArrowheads="1"/>
          </p:cNvSpPr>
          <p:nvPr/>
        </p:nvSpPr>
        <p:spPr bwMode="auto">
          <a:xfrm>
            <a:off x="6335713" y="3856038"/>
            <a:ext cx="609600" cy="609600"/>
          </a:xfrm>
          <a:prstGeom prst="rect">
            <a:avLst/>
          </a:prstGeom>
          <a:solidFill>
            <a:schemeClr val="accent1"/>
          </a:solidFill>
          <a:ln w="28575">
            <a:solidFill>
              <a:schemeClr val="tx2"/>
            </a:solidFill>
            <a:miter lim="800000"/>
            <a:headEnd/>
            <a:tailEnd/>
          </a:ln>
        </p:spPr>
        <p:txBody>
          <a:bodyPr wrap="none" lIns="91401" tIns="45701" rIns="91401" bIns="45701" anchor="ctr"/>
          <a:lstStyle/>
          <a:p>
            <a:r>
              <a:rPr lang="en-US" sz="2400"/>
              <a:t>11</a:t>
            </a:r>
          </a:p>
        </p:txBody>
      </p:sp>
      <p:sp>
        <p:nvSpPr>
          <p:cNvPr id="23" name="Rectangle 42"/>
          <p:cNvSpPr>
            <a:spLocks noChangeArrowheads="1"/>
          </p:cNvSpPr>
          <p:nvPr/>
        </p:nvSpPr>
        <p:spPr bwMode="auto">
          <a:xfrm>
            <a:off x="6945312" y="3856038"/>
            <a:ext cx="609600" cy="609600"/>
          </a:xfrm>
          <a:prstGeom prst="rect">
            <a:avLst/>
          </a:prstGeom>
          <a:solidFill>
            <a:schemeClr val="accent1"/>
          </a:solidFill>
          <a:ln w="28575">
            <a:solidFill>
              <a:schemeClr val="tx2"/>
            </a:solidFill>
            <a:miter lim="800000"/>
            <a:headEnd/>
            <a:tailEnd/>
          </a:ln>
        </p:spPr>
        <p:txBody>
          <a:bodyPr wrap="none" lIns="91401" tIns="45701" rIns="91401" bIns="45701" anchor="ctr"/>
          <a:lstStyle/>
          <a:p>
            <a:r>
              <a:rPr lang="en-US" sz="2400"/>
              <a:t>13</a:t>
            </a:r>
          </a:p>
        </p:txBody>
      </p:sp>
      <p:sp>
        <p:nvSpPr>
          <p:cNvPr id="24" name="Rectangle 43"/>
          <p:cNvSpPr>
            <a:spLocks noChangeArrowheads="1"/>
          </p:cNvSpPr>
          <p:nvPr/>
        </p:nvSpPr>
        <p:spPr bwMode="auto">
          <a:xfrm>
            <a:off x="7554913" y="3856038"/>
            <a:ext cx="609600" cy="609600"/>
          </a:xfrm>
          <a:prstGeom prst="rect">
            <a:avLst/>
          </a:prstGeom>
          <a:solidFill>
            <a:schemeClr val="accent1"/>
          </a:solidFill>
          <a:ln w="28575">
            <a:solidFill>
              <a:schemeClr val="tx2"/>
            </a:solidFill>
            <a:miter lim="800000"/>
            <a:headEnd/>
            <a:tailEnd/>
          </a:ln>
        </p:spPr>
        <p:txBody>
          <a:bodyPr wrap="none" lIns="91401" tIns="45701" rIns="91401" bIns="45701" anchor="ctr"/>
          <a:lstStyle/>
          <a:p>
            <a:r>
              <a:rPr lang="en-US" sz="2400"/>
              <a:t>3</a:t>
            </a:r>
          </a:p>
        </p:txBody>
      </p:sp>
      <p:sp>
        <p:nvSpPr>
          <p:cNvPr id="25" name="Rectangle 44"/>
          <p:cNvSpPr>
            <a:spLocks noChangeArrowheads="1"/>
          </p:cNvSpPr>
          <p:nvPr/>
        </p:nvSpPr>
        <p:spPr bwMode="auto">
          <a:xfrm>
            <a:off x="8164513" y="3856038"/>
            <a:ext cx="609600" cy="609600"/>
          </a:xfrm>
          <a:prstGeom prst="rect">
            <a:avLst/>
          </a:prstGeom>
          <a:solidFill>
            <a:schemeClr val="accent1"/>
          </a:solidFill>
          <a:ln w="28575">
            <a:solidFill>
              <a:schemeClr val="tx2"/>
            </a:solidFill>
            <a:miter lim="800000"/>
            <a:headEnd/>
            <a:tailEnd/>
          </a:ln>
        </p:spPr>
        <p:txBody>
          <a:bodyPr wrap="none" lIns="91401" tIns="45701" rIns="91401" bIns="45701" anchor="ctr"/>
          <a:lstStyle/>
          <a:p>
            <a:r>
              <a:rPr lang="en-US" sz="2400"/>
              <a:t>0</a:t>
            </a:r>
          </a:p>
        </p:txBody>
      </p:sp>
      <p:sp>
        <p:nvSpPr>
          <p:cNvPr id="26" name="Rectangle 45"/>
          <p:cNvSpPr>
            <a:spLocks noChangeArrowheads="1"/>
          </p:cNvSpPr>
          <p:nvPr/>
        </p:nvSpPr>
        <p:spPr bwMode="auto">
          <a:xfrm>
            <a:off x="6335713" y="4465638"/>
            <a:ext cx="609600" cy="609600"/>
          </a:xfrm>
          <a:prstGeom prst="rect">
            <a:avLst/>
          </a:prstGeom>
          <a:solidFill>
            <a:schemeClr val="accent1"/>
          </a:solidFill>
          <a:ln w="28575">
            <a:solidFill>
              <a:schemeClr val="tx2"/>
            </a:solidFill>
            <a:miter lim="800000"/>
            <a:headEnd/>
            <a:tailEnd/>
          </a:ln>
        </p:spPr>
        <p:txBody>
          <a:bodyPr wrap="none" lIns="91401" tIns="45701" rIns="91401" bIns="45701" anchor="ctr"/>
          <a:lstStyle/>
          <a:p>
            <a:r>
              <a:rPr lang="en-US" sz="2400"/>
              <a:t>14</a:t>
            </a:r>
          </a:p>
        </p:txBody>
      </p:sp>
      <p:sp>
        <p:nvSpPr>
          <p:cNvPr id="27" name="Rectangle 46"/>
          <p:cNvSpPr>
            <a:spLocks noChangeArrowheads="1"/>
          </p:cNvSpPr>
          <p:nvPr/>
        </p:nvSpPr>
        <p:spPr bwMode="auto">
          <a:xfrm>
            <a:off x="6945312" y="4465638"/>
            <a:ext cx="609600" cy="609600"/>
          </a:xfrm>
          <a:prstGeom prst="rect">
            <a:avLst/>
          </a:prstGeom>
          <a:solidFill>
            <a:schemeClr val="accent1"/>
          </a:solidFill>
          <a:ln w="28575">
            <a:solidFill>
              <a:schemeClr val="tx2"/>
            </a:solidFill>
            <a:miter lim="800000"/>
            <a:headEnd/>
            <a:tailEnd/>
          </a:ln>
        </p:spPr>
        <p:txBody>
          <a:bodyPr wrap="none" lIns="91401" tIns="45701" rIns="91401" bIns="45701" anchor="ctr"/>
          <a:lstStyle/>
          <a:p>
            <a:r>
              <a:rPr lang="en-US" sz="2400"/>
              <a:t>220</a:t>
            </a:r>
          </a:p>
        </p:txBody>
      </p:sp>
      <p:sp>
        <p:nvSpPr>
          <p:cNvPr id="28" name="Rectangle 47"/>
          <p:cNvSpPr>
            <a:spLocks noChangeArrowheads="1"/>
          </p:cNvSpPr>
          <p:nvPr/>
        </p:nvSpPr>
        <p:spPr bwMode="auto">
          <a:xfrm>
            <a:off x="7554913" y="4465638"/>
            <a:ext cx="609600" cy="609600"/>
          </a:xfrm>
          <a:prstGeom prst="rect">
            <a:avLst/>
          </a:prstGeom>
          <a:solidFill>
            <a:schemeClr val="accent1"/>
          </a:solidFill>
          <a:ln w="28575">
            <a:solidFill>
              <a:schemeClr val="tx2"/>
            </a:solidFill>
            <a:miter lim="800000"/>
            <a:headEnd/>
            <a:tailEnd/>
          </a:ln>
        </p:spPr>
        <p:txBody>
          <a:bodyPr wrap="none" lIns="91401" tIns="45701" rIns="91401" bIns="45701" anchor="ctr"/>
          <a:lstStyle/>
          <a:p>
            <a:r>
              <a:rPr lang="en-US" sz="2400"/>
              <a:t>23</a:t>
            </a:r>
          </a:p>
        </p:txBody>
      </p:sp>
      <p:sp>
        <p:nvSpPr>
          <p:cNvPr id="29" name="Rectangle 48"/>
          <p:cNvSpPr>
            <a:spLocks noChangeArrowheads="1"/>
          </p:cNvSpPr>
          <p:nvPr/>
        </p:nvSpPr>
        <p:spPr bwMode="auto">
          <a:xfrm>
            <a:off x="8164513" y="4465638"/>
            <a:ext cx="609600" cy="609600"/>
          </a:xfrm>
          <a:prstGeom prst="rect">
            <a:avLst/>
          </a:prstGeom>
          <a:solidFill>
            <a:schemeClr val="accent1"/>
          </a:solidFill>
          <a:ln w="28575">
            <a:solidFill>
              <a:schemeClr val="tx2"/>
            </a:solidFill>
            <a:miter lim="800000"/>
            <a:headEnd/>
            <a:tailEnd/>
          </a:ln>
        </p:spPr>
        <p:txBody>
          <a:bodyPr wrap="none" lIns="91401" tIns="45701" rIns="91401" bIns="45701" anchor="ctr"/>
          <a:lstStyle/>
          <a:p>
            <a:r>
              <a:rPr lang="en-US" sz="2400"/>
              <a:t>14</a:t>
            </a:r>
          </a:p>
        </p:txBody>
      </p:sp>
      <p:cxnSp>
        <p:nvCxnSpPr>
          <p:cNvPr id="30" name="AutoShape 49"/>
          <p:cNvCxnSpPr>
            <a:cxnSpLocks noChangeShapeType="1"/>
            <a:stCxn id="11" idx="2"/>
            <a:endCxn id="15" idx="0"/>
          </p:cNvCxnSpPr>
          <p:nvPr/>
        </p:nvCxnSpPr>
        <p:spPr bwMode="auto">
          <a:xfrm>
            <a:off x="1916112" y="3794128"/>
            <a:ext cx="0" cy="1343025"/>
          </a:xfrm>
          <a:prstGeom prst="straightConnector1">
            <a:avLst/>
          </a:prstGeom>
          <a:noFill/>
          <a:ln w="76200">
            <a:solidFill>
              <a:schemeClr val="accent1"/>
            </a:solidFill>
            <a:round/>
            <a:headEnd/>
            <a:tailEnd/>
          </a:ln>
          <a:extLst>
            <a:ext uri="{909E8E84-426E-40DD-AFC4-6F175D3DCCD1}">
              <a14:hiddenFill xmlns:a14="http://schemas.microsoft.com/office/drawing/2010/main">
                <a:noFill/>
              </a14:hiddenFill>
            </a:ext>
          </a:extLst>
        </p:spPr>
      </p:cxnSp>
      <p:sp>
        <p:nvSpPr>
          <p:cNvPr id="31" name="Line 50"/>
          <p:cNvSpPr>
            <a:spLocks noChangeShapeType="1"/>
          </p:cNvSpPr>
          <p:nvPr/>
        </p:nvSpPr>
        <p:spPr bwMode="auto">
          <a:xfrm>
            <a:off x="1992313" y="4465640"/>
            <a:ext cx="4343400" cy="0"/>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lIns="91401" tIns="45701" rIns="91401" bIns="45701" anchor="ctr"/>
          <a:lstStyle/>
          <a:p>
            <a:endParaRPr lang="en-US"/>
          </a:p>
        </p:txBody>
      </p:sp>
      <p:sp>
        <p:nvSpPr>
          <p:cNvPr id="32" name="Text Box 59"/>
          <p:cNvSpPr txBox="1">
            <a:spLocks noChangeArrowheads="1"/>
          </p:cNvSpPr>
          <p:nvPr/>
        </p:nvSpPr>
        <p:spPr bwMode="auto">
          <a:xfrm>
            <a:off x="3810000" y="3695319"/>
            <a:ext cx="2384832" cy="465519"/>
          </a:xfrm>
          <a:prstGeom prst="rect">
            <a:avLst/>
          </a:prstGeom>
          <a:solidFill>
            <a:schemeClr val="bg2"/>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lIns="91401" tIns="45701" rIns="91401" bIns="45701">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sz="2400" dirty="0">
                <a:solidFill>
                  <a:schemeClr val="tx2">
                    <a:lumMod val="50000"/>
                  </a:schemeClr>
                </a:solidFill>
                <a:latin typeface="Arial" charset="0"/>
              </a:rPr>
              <a:t>(Operator: sum)</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marL="457010" indent="-457010">
              <a:buClr>
                <a:schemeClr val="bg1"/>
              </a:buClr>
              <a:buSzPct val="125000"/>
            </a:pPr>
            <a:r>
              <a:rPr lang="en-US" sz="1800" b="1" dirty="0" smtClean="0">
                <a:solidFill>
                  <a:srgbClr val="FF0066"/>
                </a:solidFill>
                <a:latin typeface="Times New Roman" pitchFamily="18" charset="0"/>
                <a:cs typeface="Times New Roman" pitchFamily="18" charset="0"/>
              </a:rPr>
              <a:t>These </a:t>
            </a:r>
            <a:r>
              <a:rPr lang="en-US" sz="1800" b="1" dirty="0">
                <a:solidFill>
                  <a:srgbClr val="FF0066"/>
                </a:solidFill>
                <a:latin typeface="Times New Roman" pitchFamily="18" charset="0"/>
                <a:cs typeface="Times New Roman" pitchFamily="18" charset="0"/>
              </a:rPr>
              <a:t>operations can also be seen as operations on the neighborhood of a pixel (</a:t>
            </a:r>
            <a:r>
              <a:rPr lang="en-US" sz="1800" b="1" dirty="0" err="1">
                <a:solidFill>
                  <a:srgbClr val="FF0066"/>
                </a:solidFill>
                <a:latin typeface="Times New Roman" pitchFamily="18" charset="0"/>
                <a:cs typeface="Times New Roman" pitchFamily="18" charset="0"/>
              </a:rPr>
              <a:t>x,y</a:t>
            </a:r>
            <a:r>
              <a:rPr lang="en-US" sz="1800" b="1" dirty="0">
                <a:solidFill>
                  <a:srgbClr val="FF0066"/>
                </a:solidFill>
                <a:latin typeface="Times New Roman" pitchFamily="18" charset="0"/>
                <a:cs typeface="Times New Roman" pitchFamily="18" charset="0"/>
              </a:rPr>
              <a:t>), by defining the neighborhood as the pixel itself.</a:t>
            </a:r>
          </a:p>
          <a:p>
            <a:pPr marL="457010" indent="-457010">
              <a:buClr>
                <a:schemeClr val="bg1"/>
              </a:buClr>
              <a:buSzPct val="125000"/>
              <a:buFontTx/>
              <a:buChar char="•"/>
            </a:pPr>
            <a:r>
              <a:rPr lang="en-US" sz="2800" b="1" dirty="0" smtClean="0">
                <a:solidFill>
                  <a:srgbClr val="0000EE"/>
                </a:solidFill>
                <a:latin typeface="Times New Roman" pitchFamily="18" charset="0"/>
                <a:cs typeface="Times New Roman" pitchFamily="18" charset="0"/>
              </a:rPr>
              <a:t>The </a:t>
            </a:r>
            <a:r>
              <a:rPr lang="en-US" sz="2800" b="1" dirty="0">
                <a:solidFill>
                  <a:srgbClr val="0000EE"/>
                </a:solidFill>
                <a:latin typeface="Times New Roman" pitchFamily="18" charset="0"/>
                <a:cs typeface="Times New Roman" pitchFamily="18" charset="0"/>
              </a:rPr>
              <a:t>easiest case of </a:t>
            </a:r>
            <a:r>
              <a:rPr lang="en-US" sz="2800" b="1" dirty="0" smtClean="0">
                <a:solidFill>
                  <a:srgbClr val="0000EE"/>
                </a:solidFill>
                <a:latin typeface="Times New Roman" pitchFamily="18" charset="0"/>
                <a:cs typeface="Times New Roman" pitchFamily="18" charset="0"/>
              </a:rPr>
              <a:t>operators  </a:t>
            </a:r>
          </a:p>
          <a:p>
            <a:pPr marL="457010" indent="-457010">
              <a:buClr>
                <a:schemeClr val="bg1"/>
              </a:buClr>
              <a:buSzPct val="125000"/>
              <a:buFontTx/>
              <a:buChar char="•"/>
            </a:pPr>
            <a:r>
              <a:rPr lang="en-US" sz="2800" b="1" dirty="0" smtClean="0">
                <a:solidFill>
                  <a:srgbClr val="0000EE"/>
                </a:solidFill>
                <a:latin typeface="Times New Roman" pitchFamily="18" charset="0"/>
                <a:cs typeface="Times New Roman" pitchFamily="18" charset="0"/>
              </a:rPr>
              <a:t>          g(</a:t>
            </a:r>
            <a:r>
              <a:rPr lang="en-US" sz="2800" b="1" dirty="0" err="1" smtClean="0">
                <a:solidFill>
                  <a:srgbClr val="0000EE"/>
                </a:solidFill>
                <a:latin typeface="Times New Roman" pitchFamily="18" charset="0"/>
                <a:cs typeface="Times New Roman" pitchFamily="18" charset="0"/>
              </a:rPr>
              <a:t>x,y</a:t>
            </a:r>
            <a:r>
              <a:rPr lang="en-US" sz="2800" b="1" dirty="0">
                <a:solidFill>
                  <a:srgbClr val="0000EE"/>
                </a:solidFill>
                <a:latin typeface="Times New Roman" pitchFamily="18" charset="0"/>
                <a:cs typeface="Times New Roman" pitchFamily="18" charset="0"/>
              </a:rPr>
              <a:t>) = T(f(</a:t>
            </a:r>
            <a:r>
              <a:rPr lang="en-US" sz="2800" b="1" dirty="0" err="1">
                <a:solidFill>
                  <a:srgbClr val="0000EE"/>
                </a:solidFill>
                <a:latin typeface="Times New Roman" pitchFamily="18" charset="0"/>
                <a:cs typeface="Times New Roman" pitchFamily="18" charset="0"/>
              </a:rPr>
              <a:t>x,y</a:t>
            </a:r>
            <a:r>
              <a:rPr lang="en-US" sz="2800" b="1" dirty="0" smtClean="0">
                <a:solidFill>
                  <a:srgbClr val="0000EE"/>
                </a:solidFill>
                <a:latin typeface="Times New Roman" pitchFamily="18" charset="0"/>
                <a:cs typeface="Times New Roman" pitchFamily="18" charset="0"/>
              </a:rPr>
              <a:t>))</a:t>
            </a:r>
          </a:p>
          <a:p>
            <a:pPr marL="457010" indent="-457010">
              <a:buClr>
                <a:schemeClr val="bg1"/>
              </a:buClr>
              <a:buSzPct val="125000"/>
              <a:buFontTx/>
              <a:buChar char="•"/>
            </a:pPr>
            <a:r>
              <a:rPr lang="en-US" sz="2800" b="1" dirty="0" smtClean="0">
                <a:solidFill>
                  <a:srgbClr val="0000EE"/>
                </a:solidFill>
                <a:latin typeface="Times New Roman" pitchFamily="18" charset="0"/>
                <a:cs typeface="Times New Roman" pitchFamily="18" charset="0"/>
              </a:rPr>
              <a:t> </a:t>
            </a:r>
            <a:r>
              <a:rPr lang="en-US" sz="2800" b="1" dirty="0">
                <a:solidFill>
                  <a:srgbClr val="0000EE"/>
                </a:solidFill>
                <a:latin typeface="Times New Roman" pitchFamily="18" charset="0"/>
                <a:cs typeface="Times New Roman" pitchFamily="18" charset="0"/>
              </a:rPr>
              <a:t>depends only on the value of </a:t>
            </a:r>
            <a:r>
              <a:rPr lang="en-US" sz="2800" b="1" dirty="0">
                <a:solidFill>
                  <a:srgbClr val="D230C6"/>
                </a:solidFill>
                <a:latin typeface="Times New Roman" pitchFamily="18" charset="0"/>
                <a:cs typeface="Times New Roman" pitchFamily="18" charset="0"/>
              </a:rPr>
              <a:t>f</a:t>
            </a:r>
            <a:r>
              <a:rPr lang="en-US" sz="2800" b="1" dirty="0">
                <a:solidFill>
                  <a:srgbClr val="0000EE"/>
                </a:solidFill>
                <a:latin typeface="Times New Roman" pitchFamily="18" charset="0"/>
                <a:cs typeface="Times New Roman" pitchFamily="18" charset="0"/>
              </a:rPr>
              <a:t> at (</a:t>
            </a:r>
            <a:r>
              <a:rPr lang="en-US" sz="2800" b="1" dirty="0" err="1">
                <a:solidFill>
                  <a:srgbClr val="0000EE"/>
                </a:solidFill>
                <a:latin typeface="Times New Roman" pitchFamily="18" charset="0"/>
                <a:cs typeface="Times New Roman" pitchFamily="18" charset="0"/>
              </a:rPr>
              <a:t>x,y</a:t>
            </a:r>
            <a:r>
              <a:rPr lang="en-US" sz="2800" b="1" dirty="0" smtClean="0">
                <a:solidFill>
                  <a:srgbClr val="0000EE"/>
                </a:solidFill>
                <a:latin typeface="Times New Roman" pitchFamily="18" charset="0"/>
                <a:cs typeface="Times New Roman" pitchFamily="18" charset="0"/>
              </a:rPr>
              <a:t>)</a:t>
            </a:r>
          </a:p>
          <a:p>
            <a:pPr marL="457010" indent="-457010">
              <a:buClr>
                <a:schemeClr val="bg1"/>
              </a:buClr>
              <a:buSzPct val="125000"/>
              <a:buFontTx/>
              <a:buChar char="•"/>
            </a:pPr>
            <a:endParaRPr lang="en-US" sz="2800" b="1" dirty="0">
              <a:solidFill>
                <a:srgbClr val="0000EE"/>
              </a:solidFill>
              <a:latin typeface="Times New Roman" pitchFamily="18" charset="0"/>
              <a:cs typeface="Times New Roman" pitchFamily="18" charset="0"/>
            </a:endParaRPr>
          </a:p>
          <a:p>
            <a:pPr marL="457010" indent="-457010">
              <a:buClr>
                <a:schemeClr val="bg1"/>
              </a:buClr>
              <a:buSzPct val="125000"/>
              <a:buFontTx/>
              <a:buChar char="•"/>
            </a:pPr>
            <a:r>
              <a:rPr lang="en-US" sz="2800" b="1" dirty="0">
                <a:solidFill>
                  <a:srgbClr val="D230C6"/>
                </a:solidFill>
                <a:latin typeface="Times New Roman" pitchFamily="18" charset="0"/>
                <a:cs typeface="Times New Roman" pitchFamily="18" charset="0"/>
              </a:rPr>
              <a:t>T</a:t>
            </a:r>
            <a:r>
              <a:rPr lang="en-US" sz="2800" b="1" dirty="0">
                <a:solidFill>
                  <a:srgbClr val="0000EE"/>
                </a:solidFill>
                <a:latin typeface="Times New Roman" pitchFamily="18" charset="0"/>
                <a:cs typeface="Times New Roman" pitchFamily="18" charset="0"/>
              </a:rPr>
              <a:t> is called a </a:t>
            </a:r>
            <a:r>
              <a:rPr lang="en-US" sz="2800" b="1" dirty="0" smtClean="0">
                <a:solidFill>
                  <a:srgbClr val="0000EE"/>
                </a:solidFill>
                <a:latin typeface="Times New Roman" pitchFamily="18" charset="0"/>
                <a:cs typeface="Times New Roman" pitchFamily="18" charset="0"/>
              </a:rPr>
              <a:t>gray-level </a:t>
            </a:r>
            <a:r>
              <a:rPr lang="en-US" sz="2800" b="1" dirty="0">
                <a:solidFill>
                  <a:srgbClr val="0000EE"/>
                </a:solidFill>
                <a:latin typeface="Times New Roman" pitchFamily="18" charset="0"/>
                <a:cs typeface="Times New Roman" pitchFamily="18" charset="0"/>
              </a:rPr>
              <a:t>or intensity transformation function</a:t>
            </a:r>
            <a:endParaRPr lang="en-US" b="1" dirty="0">
              <a:solidFill>
                <a:srgbClr val="0000EE"/>
              </a:solidFill>
              <a:latin typeface="Times New Roman" pitchFamily="18" charset="0"/>
              <a:cs typeface="Times New Roman" pitchFamily="18" charset="0"/>
            </a:endParaRPr>
          </a:p>
        </p:txBody>
      </p:sp>
      <p:sp>
        <p:nvSpPr>
          <p:cNvPr id="5123" name="Title 1"/>
          <p:cNvSpPr>
            <a:spLocks noGrp="1"/>
          </p:cNvSpPr>
          <p:nvPr>
            <p:ph type="title"/>
          </p:nvPr>
        </p:nvSpPr>
        <p:spPr/>
        <p:txBody>
          <a:bodyPr/>
          <a:lstStyle/>
          <a:p>
            <a:pPr eaLnBrk="1" hangingPunct="1"/>
            <a:r>
              <a:rPr lang="en-US" b="1" dirty="0">
                <a:solidFill>
                  <a:srgbClr val="D230C6"/>
                </a:solidFill>
                <a:latin typeface="Times New Roman" pitchFamily="18" charset="0"/>
                <a:cs typeface="Times New Roman" pitchFamily="18" charset="0"/>
              </a:rPr>
              <a:t>Operation on the set of image-pixels</a:t>
            </a:r>
            <a:r>
              <a:rPr lang="en-US" sz="4000" b="1" dirty="0">
                <a:solidFill>
                  <a:srgbClr val="D230C6"/>
                </a:solidFill>
                <a:latin typeface="Arial" charset="0"/>
              </a:rPr>
              <a:t/>
            </a:r>
            <a:br>
              <a:rPr lang="en-US" sz="4000" b="1" dirty="0">
                <a:solidFill>
                  <a:srgbClr val="D230C6"/>
                </a:solidFill>
                <a:latin typeface="Arial" charset="0"/>
              </a:rPr>
            </a:br>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12</a:t>
            </a:fld>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905000"/>
            <a:ext cx="7313612" cy="4114800"/>
          </a:xfrm>
        </p:spPr>
        <p:txBody>
          <a:bodyPr/>
          <a:lstStyle/>
          <a:p>
            <a:r>
              <a:rPr lang="en-US" b="1" dirty="0" err="1">
                <a:solidFill>
                  <a:srgbClr val="D230C6"/>
                </a:solidFill>
                <a:latin typeface="Times New Roman" pitchFamily="18" charset="0"/>
                <a:cs typeface="Times New Roman" pitchFamily="18" charset="0"/>
              </a:rPr>
              <a:t>Imadjust</a:t>
            </a:r>
            <a:r>
              <a:rPr lang="en-US" dirty="0">
                <a:solidFill>
                  <a:srgbClr val="D230C6"/>
                </a:solidFill>
                <a:latin typeface="Times New Roman" pitchFamily="18" charset="0"/>
                <a:cs typeface="Times New Roman" pitchFamily="18" charset="0"/>
              </a:rPr>
              <a:t>-</a:t>
            </a:r>
            <a:r>
              <a:rPr lang="en-US" dirty="0">
                <a:solidFill>
                  <a:srgbClr val="0000EE"/>
                </a:solidFill>
                <a:latin typeface="Times New Roman" pitchFamily="18" charset="0"/>
                <a:cs typeface="Times New Roman" pitchFamily="18" charset="0"/>
              </a:rPr>
              <a:t> the basic IPT tool for intensity transformation of gray scale image, the syntax is</a:t>
            </a:r>
          </a:p>
          <a:p>
            <a:r>
              <a:rPr lang="en-US" sz="2400" b="1" dirty="0">
                <a:solidFill>
                  <a:srgbClr val="D230C6"/>
                </a:solidFill>
                <a:latin typeface="Times New Roman" pitchFamily="18" charset="0"/>
                <a:cs typeface="Times New Roman" pitchFamily="18" charset="0"/>
              </a:rPr>
              <a:t>g= </a:t>
            </a:r>
            <a:r>
              <a:rPr lang="en-US" sz="2400" b="1" dirty="0" err="1">
                <a:solidFill>
                  <a:srgbClr val="D230C6"/>
                </a:solidFill>
                <a:latin typeface="Times New Roman" pitchFamily="18" charset="0"/>
                <a:cs typeface="Times New Roman" pitchFamily="18" charset="0"/>
              </a:rPr>
              <a:t>imadjust</a:t>
            </a:r>
            <a:r>
              <a:rPr lang="en-US" sz="2400" b="1" dirty="0">
                <a:solidFill>
                  <a:srgbClr val="D230C6"/>
                </a:solidFill>
                <a:latin typeface="Times New Roman" pitchFamily="18" charset="0"/>
                <a:cs typeface="Times New Roman" pitchFamily="18" charset="0"/>
              </a:rPr>
              <a:t> (f, [</a:t>
            </a:r>
            <a:r>
              <a:rPr lang="en-US" sz="2400" b="1" dirty="0" err="1">
                <a:solidFill>
                  <a:srgbClr val="D230C6"/>
                </a:solidFill>
                <a:latin typeface="Times New Roman" pitchFamily="18" charset="0"/>
                <a:cs typeface="Times New Roman" pitchFamily="18" charset="0"/>
              </a:rPr>
              <a:t>low_in</a:t>
            </a:r>
            <a:r>
              <a:rPr lang="en-US" sz="2400" b="1" dirty="0">
                <a:solidFill>
                  <a:srgbClr val="D230C6"/>
                </a:solidFill>
                <a:latin typeface="Times New Roman" pitchFamily="18" charset="0"/>
                <a:cs typeface="Times New Roman" pitchFamily="18" charset="0"/>
              </a:rPr>
              <a:t> </a:t>
            </a:r>
            <a:r>
              <a:rPr lang="en-US" sz="2400" b="1" dirty="0" err="1">
                <a:solidFill>
                  <a:srgbClr val="D230C6"/>
                </a:solidFill>
                <a:latin typeface="Times New Roman" pitchFamily="18" charset="0"/>
                <a:cs typeface="Times New Roman" pitchFamily="18" charset="0"/>
              </a:rPr>
              <a:t>high_in</a:t>
            </a:r>
            <a:r>
              <a:rPr lang="en-US" sz="2400" b="1" dirty="0">
                <a:solidFill>
                  <a:srgbClr val="D230C6"/>
                </a:solidFill>
                <a:latin typeface="Times New Roman" pitchFamily="18" charset="0"/>
                <a:cs typeface="Times New Roman" pitchFamily="18" charset="0"/>
              </a:rPr>
              <a:t>], [</a:t>
            </a:r>
            <a:r>
              <a:rPr lang="en-US" sz="2400" b="1" dirty="0" err="1">
                <a:solidFill>
                  <a:srgbClr val="D230C6"/>
                </a:solidFill>
                <a:latin typeface="Times New Roman" pitchFamily="18" charset="0"/>
                <a:cs typeface="Times New Roman" pitchFamily="18" charset="0"/>
              </a:rPr>
              <a:t>low_out</a:t>
            </a:r>
            <a:r>
              <a:rPr lang="en-US" sz="2400" b="1" dirty="0">
                <a:solidFill>
                  <a:srgbClr val="D230C6"/>
                </a:solidFill>
                <a:latin typeface="Times New Roman" pitchFamily="18" charset="0"/>
                <a:cs typeface="Times New Roman" pitchFamily="18" charset="0"/>
              </a:rPr>
              <a:t> </a:t>
            </a:r>
            <a:r>
              <a:rPr lang="en-US" sz="2400" b="1" dirty="0" err="1">
                <a:solidFill>
                  <a:srgbClr val="D230C6"/>
                </a:solidFill>
                <a:latin typeface="Times New Roman" pitchFamily="18" charset="0"/>
                <a:cs typeface="Times New Roman" pitchFamily="18" charset="0"/>
              </a:rPr>
              <a:t>high_out</a:t>
            </a:r>
            <a:r>
              <a:rPr lang="en-US" sz="2400" b="1" dirty="0">
                <a:solidFill>
                  <a:srgbClr val="D230C6"/>
                </a:solidFill>
                <a:latin typeface="Times New Roman" pitchFamily="18" charset="0"/>
                <a:cs typeface="Times New Roman" pitchFamily="18" charset="0"/>
              </a:rPr>
              <a:t>], gamma</a:t>
            </a:r>
            <a:r>
              <a:rPr lang="en-US" sz="2400" b="1" dirty="0" smtClean="0">
                <a:solidFill>
                  <a:srgbClr val="D230C6"/>
                </a:solidFill>
                <a:latin typeface="Times New Roman" pitchFamily="18" charset="0"/>
                <a:cs typeface="Times New Roman" pitchFamily="18" charset="0"/>
              </a:rPr>
              <a:t>)</a:t>
            </a:r>
          </a:p>
          <a:p>
            <a:r>
              <a:rPr lang="en-US" dirty="0">
                <a:solidFill>
                  <a:srgbClr val="0000EE"/>
                </a:solidFill>
                <a:latin typeface="Times New Roman" pitchFamily="18" charset="0"/>
                <a:cs typeface="Times New Roman" pitchFamily="18" charset="0"/>
              </a:rPr>
              <a:t>This function </a:t>
            </a:r>
            <a:r>
              <a:rPr lang="en-US" b="1" dirty="0">
                <a:solidFill>
                  <a:srgbClr val="D230C6"/>
                </a:solidFill>
                <a:latin typeface="Times New Roman" pitchFamily="18" charset="0"/>
                <a:cs typeface="Times New Roman" pitchFamily="18" charset="0"/>
              </a:rPr>
              <a:t>maps </a:t>
            </a:r>
            <a:r>
              <a:rPr lang="en-US" dirty="0">
                <a:solidFill>
                  <a:srgbClr val="0000EE"/>
                </a:solidFill>
                <a:latin typeface="Times New Roman" pitchFamily="18" charset="0"/>
                <a:cs typeface="Times New Roman" pitchFamily="18" charset="0"/>
              </a:rPr>
              <a:t>the intensity values in image </a:t>
            </a:r>
            <a:r>
              <a:rPr lang="en-US" b="1" dirty="0">
                <a:solidFill>
                  <a:srgbClr val="D230C6"/>
                </a:solidFill>
                <a:latin typeface="Times New Roman" pitchFamily="18" charset="0"/>
                <a:cs typeface="Times New Roman" pitchFamily="18" charset="0"/>
              </a:rPr>
              <a:t>f</a:t>
            </a:r>
            <a:r>
              <a:rPr lang="en-US" b="1" dirty="0">
                <a:solidFill>
                  <a:srgbClr val="0000EE"/>
                </a:solidFill>
                <a:latin typeface="Times New Roman" pitchFamily="18" charset="0"/>
                <a:cs typeface="Times New Roman" pitchFamily="18" charset="0"/>
              </a:rPr>
              <a:t> </a:t>
            </a:r>
            <a:r>
              <a:rPr lang="en-US" dirty="0">
                <a:solidFill>
                  <a:srgbClr val="0000EE"/>
                </a:solidFill>
                <a:latin typeface="Times New Roman" pitchFamily="18" charset="0"/>
                <a:cs typeface="Times New Roman" pitchFamily="18" charset="0"/>
              </a:rPr>
              <a:t>to new values in </a:t>
            </a:r>
            <a:r>
              <a:rPr lang="en-US" b="1" dirty="0">
                <a:solidFill>
                  <a:srgbClr val="D230C6"/>
                </a:solidFill>
                <a:latin typeface="Times New Roman" pitchFamily="18" charset="0"/>
                <a:cs typeface="Times New Roman" pitchFamily="18" charset="0"/>
              </a:rPr>
              <a:t>g</a:t>
            </a:r>
            <a:r>
              <a:rPr lang="en-US" dirty="0">
                <a:solidFill>
                  <a:srgbClr val="0000EE"/>
                </a:solidFill>
                <a:latin typeface="Times New Roman" pitchFamily="18" charset="0"/>
                <a:cs typeface="Times New Roman" pitchFamily="18" charset="0"/>
              </a:rPr>
              <a:t>, such that the </a:t>
            </a:r>
            <a:r>
              <a:rPr lang="en-US" dirty="0" smtClean="0">
                <a:solidFill>
                  <a:srgbClr val="0000EE"/>
                </a:solidFill>
                <a:latin typeface="Times New Roman" pitchFamily="18" charset="0"/>
                <a:cs typeface="Times New Roman" pitchFamily="18" charset="0"/>
              </a:rPr>
              <a:t>values between </a:t>
            </a:r>
            <a:r>
              <a:rPr lang="en-US" b="1" dirty="0" err="1">
                <a:solidFill>
                  <a:srgbClr val="D230C6"/>
                </a:solidFill>
                <a:latin typeface="Times New Roman" pitchFamily="18" charset="0"/>
                <a:cs typeface="Times New Roman" pitchFamily="18" charset="0"/>
              </a:rPr>
              <a:t>low_in</a:t>
            </a:r>
            <a:r>
              <a:rPr lang="en-US" b="1" dirty="0">
                <a:solidFill>
                  <a:srgbClr val="0000EE"/>
                </a:solidFill>
                <a:latin typeface="Times New Roman" pitchFamily="18" charset="0"/>
                <a:cs typeface="Times New Roman" pitchFamily="18" charset="0"/>
              </a:rPr>
              <a:t> </a:t>
            </a:r>
            <a:r>
              <a:rPr lang="en-US" dirty="0">
                <a:solidFill>
                  <a:srgbClr val="0000EE"/>
                </a:solidFill>
                <a:latin typeface="Times New Roman" pitchFamily="18" charset="0"/>
                <a:cs typeface="Times New Roman" pitchFamily="18" charset="0"/>
              </a:rPr>
              <a:t>and </a:t>
            </a:r>
            <a:r>
              <a:rPr lang="en-US" b="1" dirty="0" err="1">
                <a:solidFill>
                  <a:srgbClr val="D230C6"/>
                </a:solidFill>
                <a:latin typeface="Times New Roman" pitchFamily="18" charset="0"/>
                <a:cs typeface="Times New Roman" pitchFamily="18" charset="0"/>
              </a:rPr>
              <a:t>high_in</a:t>
            </a:r>
            <a:r>
              <a:rPr lang="en-US" b="1" dirty="0">
                <a:solidFill>
                  <a:srgbClr val="0000EE"/>
                </a:solidFill>
                <a:latin typeface="Times New Roman" pitchFamily="18" charset="0"/>
                <a:cs typeface="Times New Roman" pitchFamily="18" charset="0"/>
              </a:rPr>
              <a:t> </a:t>
            </a:r>
            <a:r>
              <a:rPr lang="en-US" dirty="0">
                <a:solidFill>
                  <a:srgbClr val="0000EE"/>
                </a:solidFill>
                <a:latin typeface="Times New Roman" pitchFamily="18" charset="0"/>
                <a:cs typeface="Times New Roman" pitchFamily="18" charset="0"/>
              </a:rPr>
              <a:t>map to values between </a:t>
            </a:r>
            <a:r>
              <a:rPr lang="en-US" b="1" dirty="0" err="1">
                <a:solidFill>
                  <a:srgbClr val="D230C6"/>
                </a:solidFill>
                <a:latin typeface="Times New Roman" pitchFamily="18" charset="0"/>
                <a:cs typeface="Times New Roman" pitchFamily="18" charset="0"/>
              </a:rPr>
              <a:t>low_out</a:t>
            </a:r>
            <a:r>
              <a:rPr lang="en-US" b="1" dirty="0">
                <a:solidFill>
                  <a:srgbClr val="D230C6"/>
                </a:solidFill>
                <a:latin typeface="Times New Roman" pitchFamily="18" charset="0"/>
                <a:cs typeface="Times New Roman" pitchFamily="18" charset="0"/>
              </a:rPr>
              <a:t> </a:t>
            </a:r>
            <a:r>
              <a:rPr lang="en-US" dirty="0">
                <a:solidFill>
                  <a:srgbClr val="0000EE"/>
                </a:solidFill>
                <a:latin typeface="Times New Roman" pitchFamily="18" charset="0"/>
                <a:cs typeface="Times New Roman" pitchFamily="18" charset="0"/>
              </a:rPr>
              <a:t>and </a:t>
            </a:r>
            <a:r>
              <a:rPr lang="en-US" b="1" dirty="0" err="1">
                <a:solidFill>
                  <a:srgbClr val="D230C6"/>
                </a:solidFill>
                <a:latin typeface="Times New Roman" pitchFamily="18" charset="0"/>
                <a:cs typeface="Times New Roman" pitchFamily="18" charset="0"/>
              </a:rPr>
              <a:t>high_out</a:t>
            </a:r>
            <a:r>
              <a:rPr lang="en-US" dirty="0">
                <a:solidFill>
                  <a:srgbClr val="0000EE"/>
                </a:solidFill>
                <a:latin typeface="Times New Roman" pitchFamily="18" charset="0"/>
                <a:cs typeface="Times New Roman" pitchFamily="18" charset="0"/>
              </a:rPr>
              <a:t>.</a:t>
            </a:r>
            <a:endParaRPr lang="en-US" dirty="0" smtClean="0">
              <a:solidFill>
                <a:srgbClr val="0000EE"/>
              </a:solidFill>
              <a:latin typeface="Times New Roman" pitchFamily="18" charset="0"/>
              <a:cs typeface="Times New Roman" pitchFamily="18" charset="0"/>
            </a:endParaRPr>
          </a:p>
        </p:txBody>
      </p:sp>
      <p:sp>
        <p:nvSpPr>
          <p:cNvPr id="5123" name="Title 1"/>
          <p:cNvSpPr>
            <a:spLocks noGrp="1"/>
          </p:cNvSpPr>
          <p:nvPr>
            <p:ph type="title"/>
          </p:nvPr>
        </p:nvSpPr>
        <p:spPr/>
        <p:txBody>
          <a:bodyPr/>
          <a:lstStyle/>
          <a:p>
            <a:pPr eaLnBrk="1" hangingPunct="1"/>
            <a:r>
              <a:rPr lang="en-US" sz="4000" b="1" dirty="0">
                <a:solidFill>
                  <a:srgbClr val="D230C6"/>
                </a:solidFill>
                <a:latin typeface="Times New Roman" pitchFamily="18" charset="0"/>
                <a:cs typeface="Times New Roman" pitchFamily="18" charset="0"/>
              </a:rPr>
              <a:t>Function “</a:t>
            </a:r>
            <a:r>
              <a:rPr lang="en-US" sz="4000" b="1" dirty="0" err="1">
                <a:solidFill>
                  <a:srgbClr val="D230C6"/>
                </a:solidFill>
                <a:latin typeface="Times New Roman" pitchFamily="18" charset="0"/>
                <a:cs typeface="Times New Roman" pitchFamily="18" charset="0"/>
              </a:rPr>
              <a:t>imadjust</a:t>
            </a:r>
            <a:r>
              <a:rPr lang="en-US" sz="4000" b="1" dirty="0">
                <a:solidFill>
                  <a:srgbClr val="D230C6"/>
                </a:solidFill>
                <a:latin typeface="Times New Roman" pitchFamily="18" charset="0"/>
                <a:cs typeface="Times New Roman" pitchFamily="18" charset="0"/>
              </a:rPr>
              <a:t>”</a:t>
            </a:r>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13</a:t>
            </a:fld>
            <a:endParaRPr 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r>
              <a:rPr lang="en-US" sz="1600" dirty="0">
                <a:solidFill>
                  <a:srgbClr val="0000EE"/>
                </a:solidFill>
                <a:latin typeface="Times New Roman" pitchFamily="18" charset="0"/>
                <a:cs typeface="Times New Roman" pitchFamily="18" charset="0"/>
              </a:rPr>
              <a:t>Parameter </a:t>
            </a:r>
            <a:r>
              <a:rPr lang="en-US" sz="1600" b="1" dirty="0">
                <a:solidFill>
                  <a:srgbClr val="0000EE"/>
                </a:solidFill>
                <a:latin typeface="Times New Roman" pitchFamily="18" charset="0"/>
                <a:cs typeface="Times New Roman" pitchFamily="18" charset="0"/>
              </a:rPr>
              <a:t>gamma</a:t>
            </a:r>
            <a:r>
              <a:rPr lang="en-US" sz="1600" dirty="0">
                <a:solidFill>
                  <a:srgbClr val="0000EE"/>
                </a:solidFill>
                <a:latin typeface="Times New Roman" pitchFamily="18" charset="0"/>
                <a:cs typeface="Times New Roman" pitchFamily="18" charset="0"/>
              </a:rPr>
              <a:t>: specifies the shape of the curve that maps the intensity value in </a:t>
            </a:r>
            <a:r>
              <a:rPr lang="en-US" sz="1600" b="1" dirty="0" smtClean="0">
                <a:solidFill>
                  <a:srgbClr val="0000EE"/>
                </a:solidFill>
                <a:latin typeface="Times New Roman" pitchFamily="18" charset="0"/>
                <a:cs typeface="Times New Roman" pitchFamily="18" charset="0"/>
              </a:rPr>
              <a:t>f </a:t>
            </a:r>
            <a:r>
              <a:rPr lang="en-US" sz="1600" dirty="0" smtClean="0">
                <a:solidFill>
                  <a:srgbClr val="0000EE"/>
                </a:solidFill>
                <a:latin typeface="Times New Roman" pitchFamily="18" charset="0"/>
                <a:cs typeface="Times New Roman" pitchFamily="18" charset="0"/>
              </a:rPr>
              <a:t>to </a:t>
            </a:r>
            <a:r>
              <a:rPr lang="en-US" sz="1600" dirty="0">
                <a:solidFill>
                  <a:srgbClr val="0000EE"/>
                </a:solidFill>
                <a:latin typeface="Times New Roman" pitchFamily="18" charset="0"/>
                <a:cs typeface="Times New Roman" pitchFamily="18" charset="0"/>
              </a:rPr>
              <a:t>create </a:t>
            </a:r>
            <a:r>
              <a:rPr lang="en-US" sz="1600" b="1" dirty="0">
                <a:solidFill>
                  <a:srgbClr val="0000EE"/>
                </a:solidFill>
                <a:latin typeface="Times New Roman" pitchFamily="18" charset="0"/>
                <a:cs typeface="Times New Roman" pitchFamily="18" charset="0"/>
              </a:rPr>
              <a:t>g</a:t>
            </a:r>
            <a:r>
              <a:rPr lang="en-US" sz="1600" dirty="0">
                <a:solidFill>
                  <a:srgbClr val="0000EE"/>
                </a:solidFill>
                <a:latin typeface="Times New Roman" pitchFamily="18" charset="0"/>
                <a:cs typeface="Times New Roman" pitchFamily="18" charset="0"/>
              </a:rPr>
              <a:t>.</a:t>
            </a:r>
          </a:p>
          <a:p>
            <a:pPr lvl="1"/>
            <a:r>
              <a:rPr lang="en-US" sz="1200" b="1" dirty="0" smtClean="0">
                <a:solidFill>
                  <a:srgbClr val="D230C6"/>
                </a:solidFill>
                <a:latin typeface="Times New Roman" pitchFamily="18" charset="0"/>
                <a:cs typeface="Times New Roman" pitchFamily="18" charset="0"/>
              </a:rPr>
              <a:t>gamma </a:t>
            </a:r>
            <a:r>
              <a:rPr lang="en-US" sz="1200" b="1" dirty="0">
                <a:solidFill>
                  <a:srgbClr val="D230C6"/>
                </a:solidFill>
                <a:latin typeface="Times New Roman" pitchFamily="18" charset="0"/>
                <a:cs typeface="Times New Roman" pitchFamily="18" charset="0"/>
              </a:rPr>
              <a:t>&lt;1</a:t>
            </a:r>
            <a:r>
              <a:rPr lang="en-US" sz="1200" dirty="0">
                <a:solidFill>
                  <a:srgbClr val="D230C6"/>
                </a:solidFill>
                <a:latin typeface="Times New Roman" pitchFamily="18" charset="0"/>
                <a:cs typeface="Times New Roman" pitchFamily="18" charset="0"/>
              </a:rPr>
              <a:t>: the mapping is weighted toward brighter output values.</a:t>
            </a:r>
          </a:p>
          <a:p>
            <a:pPr lvl="1"/>
            <a:r>
              <a:rPr lang="en-US" sz="1200" b="1" dirty="0" smtClean="0">
                <a:solidFill>
                  <a:srgbClr val="D230C6"/>
                </a:solidFill>
                <a:latin typeface="Times New Roman" pitchFamily="18" charset="0"/>
                <a:cs typeface="Times New Roman" pitchFamily="18" charset="0"/>
              </a:rPr>
              <a:t>gamma </a:t>
            </a:r>
            <a:r>
              <a:rPr lang="en-US" sz="1200" b="1" dirty="0">
                <a:solidFill>
                  <a:srgbClr val="D230C6"/>
                </a:solidFill>
                <a:latin typeface="Times New Roman" pitchFamily="18" charset="0"/>
                <a:cs typeface="Times New Roman" pitchFamily="18" charset="0"/>
              </a:rPr>
              <a:t>= 1 </a:t>
            </a:r>
            <a:r>
              <a:rPr lang="en-US" sz="1200" dirty="0">
                <a:solidFill>
                  <a:srgbClr val="D230C6"/>
                </a:solidFill>
                <a:latin typeface="Times New Roman" pitchFamily="18" charset="0"/>
                <a:cs typeface="Times New Roman" pitchFamily="18" charset="0"/>
              </a:rPr>
              <a:t>(default): the mapping is linear&gt;</a:t>
            </a:r>
          </a:p>
          <a:p>
            <a:pPr lvl="1"/>
            <a:r>
              <a:rPr lang="en-US" sz="1200" b="1" dirty="0" smtClean="0">
                <a:solidFill>
                  <a:srgbClr val="D230C6"/>
                </a:solidFill>
                <a:latin typeface="Times New Roman" pitchFamily="18" charset="0"/>
                <a:cs typeface="Times New Roman" pitchFamily="18" charset="0"/>
              </a:rPr>
              <a:t>gamma </a:t>
            </a:r>
            <a:r>
              <a:rPr lang="en-US" sz="1200" b="1" dirty="0">
                <a:solidFill>
                  <a:srgbClr val="D230C6"/>
                </a:solidFill>
                <a:latin typeface="Times New Roman" pitchFamily="18" charset="0"/>
                <a:cs typeface="Times New Roman" pitchFamily="18" charset="0"/>
              </a:rPr>
              <a:t>&gt; 1</a:t>
            </a:r>
            <a:r>
              <a:rPr lang="en-US" sz="1200" dirty="0">
                <a:solidFill>
                  <a:srgbClr val="D230C6"/>
                </a:solidFill>
                <a:latin typeface="Times New Roman" pitchFamily="18" charset="0"/>
                <a:cs typeface="Times New Roman" pitchFamily="18" charset="0"/>
              </a:rPr>
              <a:t>: </a:t>
            </a:r>
            <a:r>
              <a:rPr lang="en-US" sz="1200" dirty="0" smtClean="0">
                <a:solidFill>
                  <a:srgbClr val="D230C6"/>
                </a:solidFill>
                <a:latin typeface="Times New Roman" pitchFamily="18" charset="0"/>
                <a:cs typeface="Times New Roman" pitchFamily="18" charset="0"/>
              </a:rPr>
              <a:t>the </a:t>
            </a:r>
            <a:r>
              <a:rPr lang="en-US" sz="1200" dirty="0">
                <a:solidFill>
                  <a:srgbClr val="D230C6"/>
                </a:solidFill>
                <a:latin typeface="Times New Roman" pitchFamily="18" charset="0"/>
                <a:cs typeface="Times New Roman" pitchFamily="18" charset="0"/>
              </a:rPr>
              <a:t>mapping is </a:t>
            </a:r>
            <a:r>
              <a:rPr lang="en-US" sz="1200" dirty="0" smtClean="0">
                <a:solidFill>
                  <a:srgbClr val="D230C6"/>
                </a:solidFill>
                <a:latin typeface="Times New Roman" pitchFamily="18" charset="0"/>
                <a:cs typeface="Times New Roman" pitchFamily="18" charset="0"/>
              </a:rPr>
              <a:t>weighted </a:t>
            </a:r>
            <a:r>
              <a:rPr lang="en-US" sz="1200" dirty="0">
                <a:solidFill>
                  <a:srgbClr val="D230C6"/>
                </a:solidFill>
                <a:latin typeface="Times New Roman" pitchFamily="18" charset="0"/>
                <a:cs typeface="Times New Roman" pitchFamily="18" charset="0"/>
              </a:rPr>
              <a:t>toward darker output values</a:t>
            </a:r>
            <a:r>
              <a:rPr lang="en-US" sz="1200" dirty="0" smtClean="0">
                <a:solidFill>
                  <a:srgbClr val="D230C6"/>
                </a:solidFill>
                <a:latin typeface="Times New Roman" pitchFamily="18" charset="0"/>
                <a:cs typeface="Times New Roman" pitchFamily="18" charset="0"/>
              </a:rPr>
              <a:t>.</a:t>
            </a:r>
          </a:p>
          <a:p>
            <a:pPr lvl="1"/>
            <a:endParaRPr lang="en-US" sz="1200" dirty="0" smtClean="0">
              <a:solidFill>
                <a:srgbClr val="D230C6"/>
              </a:solidFill>
              <a:latin typeface="Times New Roman" pitchFamily="18" charset="0"/>
              <a:cs typeface="Times New Roman" pitchFamily="18" charset="0"/>
            </a:endParaRPr>
          </a:p>
        </p:txBody>
      </p:sp>
      <p:sp>
        <p:nvSpPr>
          <p:cNvPr id="5123" name="Title 1"/>
          <p:cNvSpPr>
            <a:spLocks noGrp="1"/>
          </p:cNvSpPr>
          <p:nvPr>
            <p:ph type="title"/>
          </p:nvPr>
        </p:nvSpPr>
        <p:spPr/>
        <p:txBody>
          <a:bodyPr/>
          <a:lstStyle/>
          <a:p>
            <a:pPr eaLnBrk="1" hangingPunct="1"/>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14</a:t>
            </a:fld>
            <a:endParaRPr 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276600"/>
            <a:ext cx="64008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230C6"/>
                </a:solidFill>
                <a:latin typeface="Times New Roman" pitchFamily="18" charset="0"/>
                <a:cs typeface="Times New Roman" pitchFamily="18" charset="0"/>
              </a:rPr>
              <a:t>Intensity Transformation</a:t>
            </a:r>
            <a:endParaRPr lang="en-US" dirty="0">
              <a:solidFill>
                <a:srgbClr val="D230C6"/>
              </a:solidFill>
              <a:latin typeface="Times New Roman" pitchFamily="18" charset="0"/>
              <a:cs typeface="Times New Roman" pitchFamily="18" charset="0"/>
            </a:endParaRPr>
          </a:p>
        </p:txBody>
      </p:sp>
      <p:graphicFrame>
        <p:nvGraphicFramePr>
          <p:cNvPr id="6" name="Content Placeholder 5"/>
          <p:cNvGraphicFramePr>
            <a:graphicFrameLocks noGrp="1"/>
          </p:cNvGraphicFramePr>
          <p:nvPr>
            <p:ph idx="1"/>
          </p:nvPr>
        </p:nvGraphicFramePr>
        <p:xfrm>
          <a:off x="2426494" y="3721735"/>
          <a:ext cx="5200650" cy="325755"/>
        </p:xfrm>
        <a:graphic>
          <a:graphicData uri="http://schemas.openxmlformats.org/drawingml/2006/table">
            <a:tbl>
              <a:tblPr firstRow="1" firstCol="1" bandRow="1">
                <a:tableStyleId>{5C22544A-7EE6-4342-B048-85BDC9FD1C3A}</a:tableStyleId>
              </a:tblPr>
              <a:tblGrid>
                <a:gridCol w="2600325"/>
                <a:gridCol w="2600325"/>
              </a:tblGrid>
              <a:tr h="0">
                <a:tc>
                  <a:txBody>
                    <a:bodyPr/>
                    <a:lstStyle/>
                    <a:p>
                      <a:pPr marL="0" marR="0" algn="ctr">
                        <a:lnSpc>
                          <a:spcPct val="115000"/>
                        </a:lnSpc>
                        <a:spcBef>
                          <a:spcPts val="0"/>
                        </a:spcBef>
                        <a:spcAft>
                          <a:spcPts val="0"/>
                        </a:spcAft>
                      </a:pPr>
                      <a:r>
                        <a:rPr lang="en-IN" sz="650" dirty="0" smtClean="0">
                          <a:effectLst/>
                        </a:rPr>
                        <a:t>Original</a:t>
                      </a:r>
                      <a:br>
                        <a:rPr lang="en-IN" sz="650" dirty="0" smtClean="0">
                          <a:effectLst/>
                        </a:rPr>
                      </a:br>
                      <a:endParaRPr lang="en-US" sz="1100" dirty="0">
                        <a:effectLst/>
                        <a:latin typeface="Calibri"/>
                        <a:ea typeface="Calibri"/>
                        <a:cs typeface="Times New Roman"/>
                      </a:endParaRPr>
                    </a:p>
                  </a:txBody>
                  <a:tcPr marL="9525" marR="9525" marT="9525" marB="9525" anchor="ctr"/>
                </a:tc>
                <a:tc>
                  <a:txBody>
                    <a:bodyPr/>
                    <a:lstStyle/>
                    <a:p>
                      <a:pPr marL="0" marR="0" algn="ctr">
                        <a:lnSpc>
                          <a:spcPct val="115000"/>
                        </a:lnSpc>
                        <a:spcBef>
                          <a:spcPts val="0"/>
                        </a:spcBef>
                        <a:spcAft>
                          <a:spcPts val="0"/>
                        </a:spcAft>
                      </a:pPr>
                      <a:r>
                        <a:rPr lang="en-IN" sz="650" dirty="0">
                          <a:effectLst/>
                        </a:rPr>
                        <a:t>After Intensity Transformation </a:t>
                      </a:r>
                      <a:br>
                        <a:rPr lang="en-IN" sz="650" dirty="0">
                          <a:effectLst/>
                        </a:rPr>
                      </a:br>
                      <a:endParaRPr lang="en-US" sz="1100" dirty="0">
                        <a:effectLst/>
                        <a:latin typeface="Calibri"/>
                        <a:ea typeface="Calibri"/>
                        <a:cs typeface="Times New Roman"/>
                      </a:endParaRPr>
                    </a:p>
                  </a:txBody>
                  <a:tcPr marL="9525" marR="9525" marT="9525" marB="9525" anchor="ctr"/>
                </a:tc>
              </a:tr>
            </a:tbl>
          </a:graphicData>
        </a:graphic>
      </p:graphicFrame>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15</a:t>
            </a:fld>
            <a:endParaRPr lang="en-US"/>
          </a:p>
        </p:txBody>
      </p:sp>
      <p:pic>
        <p:nvPicPr>
          <p:cNvPr id="5122" name="Picture 2" descr="Description: camerama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3600"/>
            <a:ext cx="32766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3" descr="Description: camerama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088" y="2133600"/>
            <a:ext cx="3200400" cy="3505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2427288" y="3721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Generally</a:t>
            </a:r>
            <a:r>
              <a:rPr kumimoji="0" lang="en-US" sz="6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8327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D230C6"/>
                </a:solidFill>
                <a:latin typeface="Times New Roman" pitchFamily="18" charset="0"/>
                <a:cs typeface="Times New Roman" pitchFamily="18" charset="0"/>
              </a:rPr>
              <a:t>Basic </a:t>
            </a:r>
            <a:r>
              <a:rPr lang="en-GB" b="1" dirty="0" err="1">
                <a:solidFill>
                  <a:srgbClr val="D230C6"/>
                </a:solidFill>
                <a:latin typeface="Times New Roman" pitchFamily="18" charset="0"/>
                <a:cs typeface="Times New Roman" pitchFamily="18" charset="0"/>
              </a:rPr>
              <a:t>Gray</a:t>
            </a:r>
            <a:r>
              <a:rPr lang="en-GB" b="1" dirty="0">
                <a:solidFill>
                  <a:srgbClr val="D230C6"/>
                </a:solidFill>
                <a:latin typeface="Times New Roman" pitchFamily="18" charset="0"/>
                <a:cs typeface="Times New Roman" pitchFamily="18" charset="0"/>
              </a:rPr>
              <a:t> Level Transformations</a:t>
            </a:r>
            <a:br>
              <a:rPr lang="en-GB" b="1" dirty="0">
                <a:solidFill>
                  <a:srgbClr val="D230C6"/>
                </a:solidFill>
                <a:latin typeface="Times New Roman" pitchFamily="18" charset="0"/>
                <a:cs typeface="Times New Roman" pitchFamily="18" charset="0"/>
              </a:rPr>
            </a:br>
            <a:endParaRPr lang="en-US" dirty="0">
              <a:solidFill>
                <a:srgbClr val="D230C6"/>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Clr>
                <a:srgbClr val="D230C6"/>
              </a:buClr>
              <a:buSzPct val="106000"/>
              <a:buFont typeface="Arial" pitchFamily="34" charset="0"/>
              <a:buChar char="•"/>
            </a:pPr>
            <a:r>
              <a:rPr lang="en-US" dirty="0" smtClean="0">
                <a:solidFill>
                  <a:srgbClr val="0000EE"/>
                </a:solidFill>
                <a:latin typeface="Times New Roman" pitchFamily="18" charset="0"/>
                <a:cs typeface="Times New Roman" pitchFamily="18" charset="0"/>
              </a:rPr>
              <a:t>• </a:t>
            </a:r>
            <a:r>
              <a:rPr lang="en-US" dirty="0">
                <a:solidFill>
                  <a:srgbClr val="0000EE"/>
                </a:solidFill>
                <a:latin typeface="Times New Roman" pitchFamily="18" charset="0"/>
                <a:cs typeface="Times New Roman" pitchFamily="18" charset="0"/>
              </a:rPr>
              <a:t>Linear Map</a:t>
            </a:r>
          </a:p>
          <a:p>
            <a:pPr>
              <a:buClr>
                <a:srgbClr val="D230C6"/>
              </a:buClr>
              <a:buSzPct val="106000"/>
              <a:buFont typeface="Arial" pitchFamily="34" charset="0"/>
              <a:buChar char="•"/>
            </a:pPr>
            <a:r>
              <a:rPr lang="en-US" dirty="0">
                <a:solidFill>
                  <a:srgbClr val="0000EE"/>
                </a:solidFill>
                <a:latin typeface="Times New Roman" pitchFamily="18" charset="0"/>
                <a:cs typeface="Times New Roman" pitchFamily="18" charset="0"/>
              </a:rPr>
              <a:t>• Inverse </a:t>
            </a:r>
            <a:r>
              <a:rPr lang="en-US" dirty="0" smtClean="0">
                <a:solidFill>
                  <a:srgbClr val="0000EE"/>
                </a:solidFill>
                <a:latin typeface="Times New Roman" pitchFamily="18" charset="0"/>
                <a:cs typeface="Times New Roman" pitchFamily="18" charset="0"/>
              </a:rPr>
              <a:t>Map/ Image Negatives</a:t>
            </a:r>
            <a:endParaRPr lang="en-US" dirty="0">
              <a:solidFill>
                <a:srgbClr val="0000EE"/>
              </a:solidFill>
              <a:latin typeface="Times New Roman" pitchFamily="18" charset="0"/>
              <a:cs typeface="Times New Roman" pitchFamily="18" charset="0"/>
            </a:endParaRPr>
          </a:p>
          <a:p>
            <a:pPr>
              <a:buClr>
                <a:srgbClr val="D230C6"/>
              </a:buClr>
              <a:buSzPct val="106000"/>
              <a:buFont typeface="Arial" pitchFamily="34" charset="0"/>
              <a:buChar char="•"/>
            </a:pPr>
            <a:r>
              <a:rPr lang="en-US" dirty="0">
                <a:solidFill>
                  <a:srgbClr val="0000EE"/>
                </a:solidFill>
                <a:latin typeface="Times New Roman" pitchFamily="18" charset="0"/>
                <a:cs typeface="Times New Roman" pitchFamily="18" charset="0"/>
              </a:rPr>
              <a:t>• </a:t>
            </a:r>
            <a:r>
              <a:rPr lang="en-US" dirty="0" err="1">
                <a:solidFill>
                  <a:srgbClr val="0000EE"/>
                </a:solidFill>
                <a:latin typeface="Times New Roman" pitchFamily="18" charset="0"/>
                <a:cs typeface="Times New Roman" pitchFamily="18" charset="0"/>
              </a:rPr>
              <a:t>Thresholding</a:t>
            </a:r>
            <a:endParaRPr lang="en-US" dirty="0">
              <a:solidFill>
                <a:srgbClr val="0000EE"/>
              </a:solidFill>
              <a:latin typeface="Times New Roman" pitchFamily="18" charset="0"/>
              <a:cs typeface="Times New Roman" pitchFamily="18" charset="0"/>
            </a:endParaRPr>
          </a:p>
          <a:p>
            <a:pPr>
              <a:buClr>
                <a:srgbClr val="D230C6"/>
              </a:buClr>
              <a:buSzPct val="106000"/>
              <a:buFont typeface="Arial" pitchFamily="34" charset="0"/>
              <a:buChar char="•"/>
            </a:pPr>
            <a:r>
              <a:rPr lang="en-US" dirty="0">
                <a:solidFill>
                  <a:srgbClr val="0000EE"/>
                </a:solidFill>
                <a:latin typeface="Times New Roman" pitchFamily="18" charset="0"/>
                <a:cs typeface="Times New Roman" pitchFamily="18" charset="0"/>
              </a:rPr>
              <a:t>• Windowing</a:t>
            </a:r>
          </a:p>
          <a:p>
            <a:pPr>
              <a:buClr>
                <a:srgbClr val="D230C6"/>
              </a:buClr>
              <a:buSzPct val="106000"/>
              <a:buFont typeface="Arial" pitchFamily="34" charset="0"/>
              <a:buChar char="•"/>
            </a:pPr>
            <a:r>
              <a:rPr lang="en-US" dirty="0">
                <a:solidFill>
                  <a:srgbClr val="0000EE"/>
                </a:solidFill>
                <a:latin typeface="Times New Roman" pitchFamily="18" charset="0"/>
                <a:cs typeface="Times New Roman" pitchFamily="18" charset="0"/>
              </a:rPr>
              <a:t>• Log Transformation</a:t>
            </a:r>
          </a:p>
          <a:p>
            <a:pPr>
              <a:buClr>
                <a:srgbClr val="D230C6"/>
              </a:buClr>
              <a:buSzPct val="106000"/>
              <a:buFont typeface="Arial" pitchFamily="34" charset="0"/>
              <a:buChar char="•"/>
            </a:pPr>
            <a:r>
              <a:rPr lang="en-US" dirty="0">
                <a:solidFill>
                  <a:srgbClr val="0000EE"/>
                </a:solidFill>
                <a:latin typeface="Times New Roman" pitchFamily="18" charset="0"/>
                <a:cs typeface="Times New Roman" pitchFamily="18" charset="0"/>
              </a:rPr>
              <a:t>• Power </a:t>
            </a:r>
            <a:r>
              <a:rPr lang="en-US" dirty="0" smtClean="0">
                <a:solidFill>
                  <a:srgbClr val="0000EE"/>
                </a:solidFill>
                <a:latin typeface="Times New Roman" pitchFamily="18" charset="0"/>
                <a:cs typeface="Times New Roman" pitchFamily="18" charset="0"/>
              </a:rPr>
              <a:t>Law Transformation</a:t>
            </a:r>
            <a:endParaRPr lang="en-US" dirty="0">
              <a:solidFill>
                <a:srgbClr val="0000EE"/>
              </a:solidFill>
              <a:latin typeface="Times New Roman" pitchFamily="18" charset="0"/>
              <a:cs typeface="Times New Roman" pitchFamily="18" charset="0"/>
            </a:endParaRPr>
          </a:p>
          <a:p>
            <a:pPr>
              <a:buClr>
                <a:srgbClr val="D230C6"/>
              </a:buClr>
              <a:buSzPct val="106000"/>
              <a:buFont typeface="Arial" pitchFamily="34" charset="0"/>
              <a:buChar char="•"/>
            </a:pPr>
            <a:r>
              <a:rPr lang="en-US" dirty="0">
                <a:solidFill>
                  <a:srgbClr val="0000EE"/>
                </a:solidFill>
                <a:latin typeface="Times New Roman" pitchFamily="18" charset="0"/>
                <a:cs typeface="Times New Roman" pitchFamily="18" charset="0"/>
              </a:rPr>
              <a:t>• Contrast Stretching</a:t>
            </a:r>
          </a:p>
          <a:p>
            <a:pPr>
              <a:buClr>
                <a:srgbClr val="D230C6"/>
              </a:buClr>
              <a:buSzPct val="106000"/>
              <a:buFont typeface="Arial" pitchFamily="34" charset="0"/>
              <a:buChar char="•"/>
            </a:pPr>
            <a:r>
              <a:rPr lang="en-US" dirty="0">
                <a:solidFill>
                  <a:srgbClr val="0000EE"/>
                </a:solidFill>
                <a:latin typeface="Times New Roman" pitchFamily="18" charset="0"/>
                <a:cs typeface="Times New Roman" pitchFamily="18" charset="0"/>
              </a:rPr>
              <a:t>• Intensity Slicing</a:t>
            </a:r>
          </a:p>
          <a:p>
            <a:pPr>
              <a:buClr>
                <a:srgbClr val="D230C6"/>
              </a:buClr>
              <a:buSzPct val="106000"/>
              <a:buFont typeface="Arial" pitchFamily="34" charset="0"/>
              <a:buChar char="•"/>
            </a:pPr>
            <a:r>
              <a:rPr lang="en-US" dirty="0">
                <a:solidFill>
                  <a:srgbClr val="0000EE"/>
                </a:solidFill>
                <a:latin typeface="Times New Roman" pitchFamily="18" charset="0"/>
                <a:cs typeface="Times New Roman" pitchFamily="18" charset="0"/>
              </a:rPr>
              <a:t>• Bit Plane </a:t>
            </a:r>
            <a:r>
              <a:rPr lang="en-US" dirty="0" smtClean="0">
                <a:solidFill>
                  <a:srgbClr val="0000EE"/>
                </a:solidFill>
                <a:latin typeface="Times New Roman" pitchFamily="18" charset="0"/>
                <a:cs typeface="Times New Roman" pitchFamily="18" charset="0"/>
              </a:rPr>
              <a:t>Slicing</a:t>
            </a:r>
            <a:endParaRPr lang="en-US" dirty="0">
              <a:solidFill>
                <a:srgbClr val="0000EE"/>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16</a:t>
            </a:fld>
            <a:endParaRPr lang="en-US"/>
          </a:p>
        </p:txBody>
      </p:sp>
    </p:spTree>
    <p:extLst>
      <p:ext uri="{BB962C8B-B14F-4D97-AF65-F5344CB8AC3E}">
        <p14:creationId xmlns:p14="http://schemas.microsoft.com/office/powerpoint/2010/main" val="3622156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a:t>
            </a:r>
            <a:r>
              <a:rPr lang="en-US" dirty="0" smtClean="0"/>
              <a:t>Transformation/Linear Map</a:t>
            </a:r>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17</a:t>
            </a:fld>
            <a:endParaRPr lang="en-US"/>
          </a:p>
        </p:txBody>
      </p:sp>
      <p:pic>
        <p:nvPicPr>
          <p:cNvPr id="6"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l="41176"/>
          <a:stretch>
            <a:fillRect/>
          </a:stretch>
        </p:blipFill>
        <p:spPr>
          <a:xfrm>
            <a:off x="1524000" y="1828800"/>
            <a:ext cx="6248400" cy="3810000"/>
          </a:xfrm>
          <a:noFill/>
          <a:extLs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57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D230C6"/>
                </a:solidFill>
                <a:latin typeface="Times New Roman" pitchFamily="18" charset="0"/>
                <a:cs typeface="Times New Roman" pitchFamily="18" charset="0"/>
              </a:rPr>
              <a:t>Linear </a:t>
            </a:r>
            <a:r>
              <a:rPr lang="en-US" sz="4000" b="1" dirty="0" smtClean="0">
                <a:solidFill>
                  <a:srgbClr val="D230C6"/>
                </a:solidFill>
                <a:latin typeface="Times New Roman" pitchFamily="18" charset="0"/>
                <a:cs typeface="Times New Roman" pitchFamily="18" charset="0"/>
              </a:rPr>
              <a:t>Map</a:t>
            </a:r>
            <a:endParaRPr lang="en-US" sz="4000" b="1" dirty="0">
              <a:solidFill>
                <a:srgbClr val="D230C6"/>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Clr>
                <a:srgbClr val="D230C6"/>
              </a:buClr>
              <a:buSzPct val="117000"/>
              <a:buFont typeface="Arial" pitchFamily="34" charset="0"/>
              <a:buChar char="•"/>
            </a:pPr>
            <a:r>
              <a:rPr lang="en-US" dirty="0" smtClean="0">
                <a:solidFill>
                  <a:srgbClr val="0000EE"/>
                </a:solidFill>
                <a:latin typeface="Times New Roman" pitchFamily="18" charset="0"/>
                <a:cs typeface="Times New Roman" pitchFamily="18" charset="0"/>
              </a:rPr>
              <a:t>When </a:t>
            </a:r>
            <a:r>
              <a:rPr lang="en-US" dirty="0">
                <a:solidFill>
                  <a:srgbClr val="0000EE"/>
                </a:solidFill>
                <a:latin typeface="Times New Roman" pitchFamily="18" charset="0"/>
                <a:cs typeface="Times New Roman" pitchFamily="18" charset="0"/>
              </a:rPr>
              <a:t>the linear map function has A &lt; 1 </a:t>
            </a:r>
            <a:r>
              <a:rPr lang="en-US" dirty="0" smtClean="0">
                <a:solidFill>
                  <a:srgbClr val="0000EE"/>
                </a:solidFill>
                <a:latin typeface="Times New Roman" pitchFamily="18" charset="0"/>
                <a:cs typeface="Times New Roman" pitchFamily="18" charset="0"/>
              </a:rPr>
              <a:t>the output </a:t>
            </a:r>
            <a:r>
              <a:rPr lang="en-US" dirty="0">
                <a:solidFill>
                  <a:srgbClr val="0000EE"/>
                </a:solidFill>
                <a:latin typeface="Times New Roman" pitchFamily="18" charset="0"/>
                <a:cs typeface="Times New Roman" pitchFamily="18" charset="0"/>
              </a:rPr>
              <a:t>range is smaller input range</a:t>
            </a:r>
          </a:p>
          <a:p>
            <a:pPr>
              <a:buClr>
                <a:srgbClr val="D230C6"/>
              </a:buClr>
              <a:buSzPct val="117000"/>
              <a:buFont typeface="Arial" pitchFamily="34" charset="0"/>
              <a:buChar char="•"/>
            </a:pPr>
            <a:r>
              <a:rPr lang="en-US" dirty="0">
                <a:solidFill>
                  <a:srgbClr val="0000EE"/>
                </a:solidFill>
                <a:latin typeface="Times New Roman" pitchFamily="18" charset="0"/>
                <a:cs typeface="Times New Roman" pitchFamily="18" charset="0"/>
              </a:rPr>
              <a:t>• When pixels are stored in integers this </a:t>
            </a:r>
            <a:r>
              <a:rPr lang="en-US" dirty="0" smtClean="0">
                <a:solidFill>
                  <a:srgbClr val="0000EE"/>
                </a:solidFill>
                <a:latin typeface="Times New Roman" pitchFamily="18" charset="0"/>
                <a:cs typeface="Times New Roman" pitchFamily="18" charset="0"/>
              </a:rPr>
              <a:t>results in </a:t>
            </a:r>
            <a:r>
              <a:rPr lang="en-US" dirty="0">
                <a:solidFill>
                  <a:srgbClr val="0000EE"/>
                </a:solidFill>
                <a:latin typeface="Times New Roman" pitchFamily="18" charset="0"/>
                <a:cs typeface="Times New Roman" pitchFamily="18" charset="0"/>
              </a:rPr>
              <a:t>quantization and loss of information</a:t>
            </a:r>
          </a:p>
          <a:p>
            <a:pPr>
              <a:buClr>
                <a:srgbClr val="D230C6"/>
              </a:buClr>
              <a:buSzPct val="117000"/>
              <a:buFont typeface="Arial" pitchFamily="34" charset="0"/>
              <a:buChar char="•"/>
            </a:pPr>
            <a:r>
              <a:rPr lang="en-US" dirty="0" smtClean="0">
                <a:solidFill>
                  <a:srgbClr val="D230C6"/>
                </a:solidFill>
                <a:latin typeface="Times New Roman" pitchFamily="18" charset="0"/>
                <a:cs typeface="Times New Roman" pitchFamily="18" charset="0"/>
              </a:rPr>
              <a:t>Example</a:t>
            </a:r>
            <a:r>
              <a:rPr lang="en-US" dirty="0">
                <a:solidFill>
                  <a:srgbClr val="D230C6"/>
                </a:solidFill>
                <a:latin typeface="Times New Roman" pitchFamily="18" charset="0"/>
                <a:cs typeface="Times New Roman" pitchFamily="18" charset="0"/>
              </a:rPr>
              <a:t>:</a:t>
            </a:r>
          </a:p>
          <a:p>
            <a:pPr>
              <a:buClr>
                <a:srgbClr val="D230C6"/>
              </a:buClr>
              <a:buSzPct val="117000"/>
              <a:buFont typeface="Arial" pitchFamily="34" charset="0"/>
              <a:buChar char="•"/>
            </a:pPr>
            <a:r>
              <a:rPr lang="en-US" dirty="0" smtClean="0">
                <a:solidFill>
                  <a:srgbClr val="0000EE"/>
                </a:solidFill>
                <a:latin typeface="Times New Roman" pitchFamily="18" charset="0"/>
                <a:cs typeface="Times New Roman" pitchFamily="18" charset="0"/>
              </a:rPr>
              <a:t>Input </a:t>
            </a:r>
            <a:r>
              <a:rPr lang="en-US" dirty="0">
                <a:solidFill>
                  <a:srgbClr val="0000EE"/>
                </a:solidFill>
                <a:latin typeface="Times New Roman" pitchFamily="18" charset="0"/>
                <a:cs typeface="Times New Roman" pitchFamily="18" charset="0"/>
              </a:rPr>
              <a:t>range [0..255]</a:t>
            </a:r>
          </a:p>
          <a:p>
            <a:pPr lvl="1">
              <a:buClr>
                <a:srgbClr val="D230C6"/>
              </a:buClr>
              <a:buSzPct val="117000"/>
              <a:buFont typeface="Arial" pitchFamily="34" charset="0"/>
              <a:buChar char="•"/>
            </a:pPr>
            <a:r>
              <a:rPr lang="en-US" dirty="0" smtClean="0">
                <a:solidFill>
                  <a:srgbClr val="0000EE"/>
                </a:solidFill>
                <a:latin typeface="Times New Roman" pitchFamily="18" charset="0"/>
                <a:cs typeface="Times New Roman" pitchFamily="18" charset="0"/>
              </a:rPr>
              <a:t>Map(i</a:t>
            </a:r>
            <a:r>
              <a:rPr lang="en-US" dirty="0">
                <a:solidFill>
                  <a:srgbClr val="0000EE"/>
                </a:solidFill>
                <a:latin typeface="Times New Roman" pitchFamily="18" charset="0"/>
                <a:cs typeface="Times New Roman" pitchFamily="18" charset="0"/>
              </a:rPr>
              <a:t>) = i / 2 yields 128 intensity levels</a:t>
            </a:r>
          </a:p>
          <a:p>
            <a:pPr lvl="1">
              <a:buClr>
                <a:srgbClr val="D230C6"/>
              </a:buClr>
              <a:buSzPct val="117000"/>
              <a:buFont typeface="Arial" pitchFamily="34" charset="0"/>
              <a:buChar char="•"/>
            </a:pPr>
            <a:r>
              <a:rPr lang="en-US" dirty="0" smtClean="0">
                <a:solidFill>
                  <a:srgbClr val="0000EE"/>
                </a:solidFill>
                <a:latin typeface="Times New Roman" pitchFamily="18" charset="0"/>
                <a:cs typeface="Times New Roman" pitchFamily="18" charset="0"/>
              </a:rPr>
              <a:t>Map(i</a:t>
            </a:r>
            <a:r>
              <a:rPr lang="en-US" dirty="0">
                <a:solidFill>
                  <a:srgbClr val="0000EE"/>
                </a:solidFill>
                <a:latin typeface="Times New Roman" pitchFamily="18" charset="0"/>
                <a:cs typeface="Times New Roman" pitchFamily="18" charset="0"/>
              </a:rPr>
              <a:t>) = i / 4 yields 64 intensity levels</a:t>
            </a:r>
          </a:p>
          <a:p>
            <a:pPr lvl="1">
              <a:buClr>
                <a:srgbClr val="D230C6"/>
              </a:buClr>
              <a:buSzPct val="117000"/>
              <a:buFont typeface="Arial" pitchFamily="34" charset="0"/>
              <a:buChar char="•"/>
            </a:pPr>
            <a:r>
              <a:rPr lang="en-US" dirty="0" smtClean="0">
                <a:solidFill>
                  <a:srgbClr val="0000EE"/>
                </a:solidFill>
                <a:latin typeface="Times New Roman" pitchFamily="18" charset="0"/>
                <a:cs typeface="Times New Roman" pitchFamily="18" charset="0"/>
              </a:rPr>
              <a:t>Map(i</a:t>
            </a:r>
            <a:r>
              <a:rPr lang="en-US" dirty="0">
                <a:solidFill>
                  <a:srgbClr val="0000EE"/>
                </a:solidFill>
                <a:latin typeface="Times New Roman" pitchFamily="18" charset="0"/>
                <a:cs typeface="Times New Roman" pitchFamily="18" charset="0"/>
              </a:rPr>
              <a:t>) = i / 8 yields 32 intensity levels</a:t>
            </a:r>
          </a:p>
        </p:txBody>
      </p:sp>
      <p:sp>
        <p:nvSpPr>
          <p:cNvPr id="4" name="Date Placeholder 3"/>
          <p:cNvSpPr>
            <a:spLocks noGrp="1"/>
          </p:cNvSpPr>
          <p:nvPr>
            <p:ph type="dt" sz="half" idx="10"/>
          </p:nvPr>
        </p:nvSpPr>
        <p:spPr>
          <a:xfrm>
            <a:off x="533400" y="6248400"/>
            <a:ext cx="2133600" cy="457200"/>
          </a:xfrm>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18</a:t>
            </a:fld>
            <a:endParaRPr lang="en-US"/>
          </a:p>
        </p:txBody>
      </p:sp>
    </p:spTree>
    <p:extLst>
      <p:ext uri="{BB962C8B-B14F-4D97-AF65-F5344CB8AC3E}">
        <p14:creationId xmlns:p14="http://schemas.microsoft.com/office/powerpoint/2010/main" val="1982424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D230C6"/>
                </a:solidFill>
                <a:latin typeface="Times New Roman" pitchFamily="18" charset="0"/>
                <a:cs typeface="Times New Roman" pitchFamily="18" charset="0"/>
              </a:rPr>
              <a:t>Linear Map</a:t>
            </a:r>
            <a:endParaRPr lang="en-US" dirty="0"/>
          </a:p>
        </p:txBody>
      </p:sp>
      <p:sp>
        <p:nvSpPr>
          <p:cNvPr id="3" name="Content Placeholder 2"/>
          <p:cNvSpPr>
            <a:spLocks noGrp="1"/>
          </p:cNvSpPr>
          <p:nvPr>
            <p:ph idx="1"/>
          </p:nvPr>
        </p:nvSpPr>
        <p:spPr>
          <a:xfrm>
            <a:off x="1828800" y="1827213"/>
            <a:ext cx="6854825" cy="4114800"/>
          </a:xfrm>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19</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47800"/>
            <a:ext cx="7210425"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70057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a:buClr>
                <a:srgbClr val="D230C6"/>
              </a:buClr>
              <a:buFont typeface="Arial" pitchFamily="34" charset="0"/>
              <a:buChar char="•"/>
            </a:pPr>
            <a:r>
              <a:rPr lang="en-US" dirty="0" smtClean="0">
                <a:solidFill>
                  <a:srgbClr val="0000EE"/>
                </a:solidFill>
                <a:latin typeface="Times New Roman" pitchFamily="18" charset="0"/>
                <a:cs typeface="Times New Roman" pitchFamily="18" charset="0"/>
              </a:rPr>
              <a:t>Intensity Transformation Functions</a:t>
            </a:r>
          </a:p>
          <a:p>
            <a:pPr>
              <a:buClr>
                <a:srgbClr val="D230C6"/>
              </a:buClr>
              <a:buFont typeface="Arial" pitchFamily="34" charset="0"/>
              <a:buChar char="•"/>
            </a:pPr>
            <a:r>
              <a:rPr lang="en-US" dirty="0" smtClean="0">
                <a:solidFill>
                  <a:srgbClr val="0000EE"/>
                </a:solidFill>
                <a:latin typeface="Times New Roman" pitchFamily="18" charset="0"/>
                <a:cs typeface="Times New Roman" pitchFamily="18" charset="0"/>
              </a:rPr>
              <a:t>Some </a:t>
            </a:r>
            <a:r>
              <a:rPr lang="en-US" dirty="0" smtClean="0">
                <a:solidFill>
                  <a:srgbClr val="0000EE"/>
                </a:solidFill>
                <a:latin typeface="Times New Roman" pitchFamily="18" charset="0"/>
                <a:cs typeface="Times New Roman" pitchFamily="18" charset="0"/>
              </a:rPr>
              <a:t>basic Gray Level Transformation</a:t>
            </a:r>
          </a:p>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r>
              <a:rPr lang="en-US" sz="4000" b="1" smtClean="0">
                <a:solidFill>
                  <a:srgbClr val="D230C6"/>
                </a:solidFill>
                <a:latin typeface="Times New Roman" pitchFamily="18" charset="0"/>
                <a:cs typeface="Times New Roman" pitchFamily="18" charset="0"/>
              </a:rPr>
              <a:t>Contents</a:t>
            </a: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2</a:t>
            </a:fld>
            <a:endParaRPr lang="en-US" dirty="0" smtClean="0"/>
          </a:p>
        </p:txBody>
      </p:sp>
    </p:spTree>
    <p:extLst>
      <p:ext uri="{BB962C8B-B14F-4D97-AF65-F5344CB8AC3E}">
        <p14:creationId xmlns:p14="http://schemas.microsoft.com/office/powerpoint/2010/main" val="3573089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D230C6"/>
                </a:solidFill>
                <a:latin typeface="Times New Roman" pitchFamily="18" charset="0"/>
                <a:cs typeface="Times New Roman" pitchFamily="18" charset="0"/>
              </a:rPr>
              <a:t>Linear Map</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20</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1" y="1447800"/>
            <a:ext cx="7086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508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444626" y="1874838"/>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marL="457010" indent="-457010"/>
            <a:r>
              <a:rPr lang="en-GB" sz="4000" b="1" dirty="0" smtClean="0">
                <a:solidFill>
                  <a:srgbClr val="D230C6"/>
                </a:solidFill>
                <a:latin typeface="Times New Roman" pitchFamily="18" charset="0"/>
                <a:cs typeface="Times New Roman" pitchFamily="18" charset="0"/>
              </a:rPr>
              <a:t/>
            </a:r>
            <a:br>
              <a:rPr lang="en-GB" sz="4000" b="1" dirty="0" smtClean="0">
                <a:solidFill>
                  <a:srgbClr val="D230C6"/>
                </a:solidFill>
                <a:latin typeface="Times New Roman" pitchFamily="18" charset="0"/>
                <a:cs typeface="Times New Roman" pitchFamily="18" charset="0"/>
              </a:rPr>
            </a:br>
            <a:r>
              <a:rPr lang="en-GB" sz="4000" b="1" dirty="0">
                <a:solidFill>
                  <a:srgbClr val="D230C6"/>
                </a:solidFill>
                <a:latin typeface="Times New Roman" pitchFamily="18" charset="0"/>
                <a:cs typeface="Times New Roman" pitchFamily="18" charset="0"/>
              </a:rPr>
              <a:t/>
            </a:r>
            <a:br>
              <a:rPr lang="en-GB" sz="4000" b="1" dirty="0">
                <a:solidFill>
                  <a:srgbClr val="D230C6"/>
                </a:solidFill>
                <a:latin typeface="Times New Roman" pitchFamily="18" charset="0"/>
                <a:cs typeface="Times New Roman" pitchFamily="18" charset="0"/>
              </a:rPr>
            </a:br>
            <a:r>
              <a:rPr lang="en-GB" sz="4000" b="1" dirty="0" smtClean="0">
                <a:solidFill>
                  <a:srgbClr val="D230C6"/>
                </a:solidFill>
                <a:latin typeface="Times New Roman" pitchFamily="18" charset="0"/>
                <a:cs typeface="Times New Roman" pitchFamily="18" charset="0"/>
              </a:rPr>
              <a:t/>
            </a:r>
            <a:br>
              <a:rPr lang="en-GB" sz="4000" b="1" dirty="0" smtClean="0">
                <a:solidFill>
                  <a:srgbClr val="D230C6"/>
                </a:solidFill>
                <a:latin typeface="Times New Roman" pitchFamily="18" charset="0"/>
                <a:cs typeface="Times New Roman" pitchFamily="18" charset="0"/>
              </a:rPr>
            </a:br>
            <a:r>
              <a:rPr lang="en-GB" sz="4000" b="1" dirty="0" smtClean="0">
                <a:solidFill>
                  <a:srgbClr val="D230C6"/>
                </a:solidFill>
                <a:latin typeface="Times New Roman" pitchFamily="18" charset="0"/>
                <a:cs typeface="Times New Roman" pitchFamily="18" charset="0"/>
              </a:rPr>
              <a:t>Image Negatives/Inverse Image: </a:t>
            </a:r>
            <a:r>
              <a:rPr lang="en-US" sz="4000" dirty="0">
                <a:solidFill>
                  <a:srgbClr val="D230C6"/>
                </a:solidFill>
                <a:latin typeface="Times New Roman" pitchFamily="18" charset="0"/>
                <a:cs typeface="Times New Roman" pitchFamily="18" charset="0"/>
              </a:rPr>
              <a:t>T(f)= L-f</a:t>
            </a:r>
            <a:r>
              <a:rPr lang="en-US" sz="2400" dirty="0">
                <a:solidFill>
                  <a:srgbClr val="D230C6"/>
                </a:solidFill>
                <a:latin typeface="Times New Roman" pitchFamily="18" charset="0"/>
                <a:cs typeface="Times New Roman" pitchFamily="18" charset="0"/>
              </a:rPr>
              <a:t> </a:t>
            </a:r>
            <a:r>
              <a:rPr lang="en-GB" sz="4000" b="1" dirty="0">
                <a:solidFill>
                  <a:srgbClr val="D230C6"/>
                </a:solidFill>
                <a:latin typeface="Times New Roman" pitchFamily="18" charset="0"/>
                <a:cs typeface="Times New Roman" pitchFamily="18" charset="0"/>
              </a:rPr>
              <a:t> </a:t>
            </a:r>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21</a:t>
            </a:fld>
            <a:endParaRPr lang="en-US" dirty="0" smtClean="0"/>
          </a:p>
        </p:txBody>
      </p:sp>
      <p:sp>
        <p:nvSpPr>
          <p:cNvPr id="6" name="Line 10"/>
          <p:cNvSpPr>
            <a:spLocks noChangeShapeType="1"/>
          </p:cNvSpPr>
          <p:nvPr/>
        </p:nvSpPr>
        <p:spPr bwMode="auto">
          <a:xfrm>
            <a:off x="1458913" y="2636840"/>
            <a:ext cx="0" cy="3581400"/>
          </a:xfrm>
          <a:prstGeom prst="line">
            <a:avLst/>
          </a:prstGeom>
          <a:noFill/>
          <a:ln w="76200">
            <a:solidFill>
              <a:schemeClr val="accent1"/>
            </a:solidFill>
            <a:round/>
            <a:headEnd type="arrow" w="med" len="med"/>
            <a:tailEnd/>
          </a:ln>
          <a:extLst>
            <a:ext uri="{909E8E84-426E-40DD-AFC4-6F175D3DCCD1}">
              <a14:hiddenFill xmlns:a14="http://schemas.microsoft.com/office/drawing/2010/main">
                <a:noFill/>
              </a14:hiddenFill>
            </a:ext>
          </a:extLst>
        </p:spPr>
        <p:txBody>
          <a:bodyPr wrap="none" lIns="91401" tIns="45701" rIns="91401" bIns="45701" anchor="ctr"/>
          <a:lstStyle/>
          <a:p>
            <a:endParaRPr lang="en-US"/>
          </a:p>
        </p:txBody>
      </p:sp>
      <p:sp>
        <p:nvSpPr>
          <p:cNvPr id="7" name="Line 11"/>
          <p:cNvSpPr>
            <a:spLocks noChangeShapeType="1"/>
          </p:cNvSpPr>
          <p:nvPr/>
        </p:nvSpPr>
        <p:spPr bwMode="auto">
          <a:xfrm>
            <a:off x="1306513" y="6065838"/>
            <a:ext cx="3810000" cy="0"/>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lIns="91401" tIns="45701" rIns="91401" bIns="45701" anchor="ctr"/>
          <a:lstStyle/>
          <a:p>
            <a:endParaRPr lang="en-US"/>
          </a:p>
        </p:txBody>
      </p:sp>
      <p:sp>
        <p:nvSpPr>
          <p:cNvPr id="8" name="Line 12"/>
          <p:cNvSpPr>
            <a:spLocks noChangeShapeType="1"/>
          </p:cNvSpPr>
          <p:nvPr/>
        </p:nvSpPr>
        <p:spPr bwMode="auto">
          <a:xfrm>
            <a:off x="1535113" y="2713038"/>
            <a:ext cx="3276600" cy="327660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lIns="91401" tIns="45701" rIns="91401" bIns="45701" anchor="ctr"/>
          <a:lstStyle/>
          <a:p>
            <a:endParaRPr lang="en-US"/>
          </a:p>
        </p:txBody>
      </p:sp>
      <p:sp>
        <p:nvSpPr>
          <p:cNvPr id="9" name="Text Box 13"/>
          <p:cNvSpPr txBox="1">
            <a:spLocks noChangeArrowheads="1"/>
          </p:cNvSpPr>
          <p:nvPr/>
        </p:nvSpPr>
        <p:spPr bwMode="auto">
          <a:xfrm>
            <a:off x="2199054" y="6142037"/>
            <a:ext cx="2155096" cy="465519"/>
          </a:xfrm>
          <a:prstGeom prst="rect">
            <a:avLst/>
          </a:prstGeom>
          <a:solidFill>
            <a:schemeClr val="folHlink"/>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lIns="91401" tIns="45701" rIns="91401" bIns="45701">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sz="2400"/>
              <a:t>Input gray level</a:t>
            </a:r>
          </a:p>
        </p:txBody>
      </p:sp>
      <p:sp>
        <p:nvSpPr>
          <p:cNvPr id="10" name="Text Box 15"/>
          <p:cNvSpPr txBox="1">
            <a:spLocks noChangeArrowheads="1"/>
          </p:cNvSpPr>
          <p:nvPr/>
        </p:nvSpPr>
        <p:spPr bwMode="auto">
          <a:xfrm rot="16200000">
            <a:off x="-115089" y="4130464"/>
            <a:ext cx="2386012" cy="465567"/>
          </a:xfrm>
          <a:prstGeom prst="rect">
            <a:avLst/>
          </a:prstGeom>
          <a:solidFill>
            <a:schemeClr val="folHlink"/>
          </a:solidFill>
          <a:ln>
            <a:noFill/>
          </a:ln>
          <a:extLst>
            <a:ext uri="{91240B29-F687-4F45-9708-019B960494DF}">
              <a14:hiddenLine xmlns:a14="http://schemas.microsoft.com/office/drawing/2010/main" w="76200">
                <a:solidFill>
                  <a:srgbClr val="000000"/>
                </a:solidFill>
                <a:miter lim="800000"/>
                <a:headEnd/>
                <a:tailEnd/>
              </a14:hiddenLine>
            </a:ext>
          </a:extLst>
        </p:spPr>
        <p:txBody>
          <a:bodyPr lIns="91401" tIns="45701" rIns="91401" bIns="45701">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sz="2400"/>
              <a:t>Output gray level</a:t>
            </a:r>
          </a:p>
        </p:txBody>
      </p:sp>
      <p:graphicFrame>
        <p:nvGraphicFramePr>
          <p:cNvPr id="11" name="Object 16"/>
          <p:cNvGraphicFramePr>
            <a:graphicFrameLocks noChangeAspect="1"/>
          </p:cNvGraphicFramePr>
          <p:nvPr/>
        </p:nvGraphicFramePr>
        <p:xfrm>
          <a:off x="4659313" y="2179638"/>
          <a:ext cx="3105150" cy="2324100"/>
        </p:xfrm>
        <a:graphic>
          <a:graphicData uri="http://schemas.openxmlformats.org/presentationml/2006/ole">
            <mc:AlternateContent xmlns:mc="http://schemas.openxmlformats.org/markup-compatibility/2006">
              <mc:Choice xmlns:v="urn:schemas-microsoft-com:vml" Requires="v">
                <p:oleObj spid="_x0000_s6403" name="Picture Publisher Bild" r:id="rId3" imgW="3105000" imgH="2324160" progId="PictPub.Image.7">
                  <p:embed/>
                </p:oleObj>
              </mc:Choice>
              <mc:Fallback>
                <p:oleObj name="Picture Publisher Bild" r:id="rId3" imgW="3105000" imgH="2324160" progId="PictPub.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9313" y="2179638"/>
                        <a:ext cx="310515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7"/>
          <p:cNvGraphicFramePr>
            <a:graphicFrameLocks noChangeAspect="1"/>
          </p:cNvGraphicFramePr>
          <p:nvPr>
            <p:extLst>
              <p:ext uri="{D42A27DB-BD31-4B8C-83A1-F6EECF244321}">
                <p14:modId xmlns:p14="http://schemas.microsoft.com/office/powerpoint/2010/main" val="1133923238"/>
              </p:ext>
            </p:extLst>
          </p:nvPr>
        </p:nvGraphicFramePr>
        <p:xfrm>
          <a:off x="5638800" y="4546600"/>
          <a:ext cx="3105150" cy="2324100"/>
        </p:xfrm>
        <a:graphic>
          <a:graphicData uri="http://schemas.openxmlformats.org/presentationml/2006/ole">
            <mc:AlternateContent xmlns:mc="http://schemas.openxmlformats.org/markup-compatibility/2006">
              <mc:Choice xmlns:v="urn:schemas-microsoft-com:vml" Requires="v">
                <p:oleObj spid="_x0000_s6404" name="Picture Publisher Bild" r:id="rId5" imgW="3105000" imgH="2324160" progId="PictPub.Image.7">
                  <p:embed/>
                </p:oleObj>
              </mc:Choice>
              <mc:Fallback>
                <p:oleObj name="Picture Publisher Bild" r:id="rId5" imgW="3105000" imgH="2324160" progId="PictPub.Image.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4546600"/>
                        <a:ext cx="310515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 Box 18"/>
          <p:cNvSpPr txBox="1">
            <a:spLocks noChangeArrowheads="1"/>
          </p:cNvSpPr>
          <p:nvPr/>
        </p:nvSpPr>
        <p:spPr bwMode="auto">
          <a:xfrm>
            <a:off x="2130921" y="2865437"/>
            <a:ext cx="1262660" cy="46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lIns="91401" tIns="45701" rIns="91401" bIns="45701">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sz="2400" dirty="0">
                <a:solidFill>
                  <a:srgbClr val="D230C6"/>
                </a:solidFill>
              </a:rPr>
              <a:t>T(f)=L-f</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marL="0" indent="0">
              <a:buNone/>
            </a:pPr>
            <a:r>
              <a:rPr lang="en-IN" dirty="0">
                <a:solidFill>
                  <a:srgbClr val="0000EE"/>
                </a:solidFill>
                <a:latin typeface="Times New Roman" pitchFamily="18" charset="0"/>
                <a:cs typeface="Times New Roman" pitchFamily="18" charset="0"/>
              </a:rPr>
              <a:t>I=</a:t>
            </a:r>
            <a:r>
              <a:rPr lang="en-IN" dirty="0" err="1">
                <a:solidFill>
                  <a:srgbClr val="0000EE"/>
                </a:solidFill>
                <a:latin typeface="Times New Roman" pitchFamily="18" charset="0"/>
                <a:cs typeface="Times New Roman" pitchFamily="18" charset="0"/>
              </a:rPr>
              <a:t>imread</a:t>
            </a:r>
            <a:r>
              <a:rPr lang="en-IN" dirty="0">
                <a:solidFill>
                  <a:srgbClr val="0000EE"/>
                </a:solidFill>
                <a:latin typeface="Times New Roman" pitchFamily="18" charset="0"/>
                <a:cs typeface="Times New Roman" pitchFamily="18" charset="0"/>
              </a:rPr>
              <a:t>('cat.JPG')</a:t>
            </a:r>
            <a:endParaRPr lang="en-US" dirty="0">
              <a:solidFill>
                <a:srgbClr val="0000EE"/>
              </a:solidFill>
              <a:latin typeface="Times New Roman" pitchFamily="18" charset="0"/>
              <a:cs typeface="Times New Roman" pitchFamily="18" charset="0"/>
            </a:endParaRPr>
          </a:p>
          <a:p>
            <a:pPr marL="0" indent="0">
              <a:buNone/>
            </a:pPr>
            <a:r>
              <a:rPr lang="en-IN" dirty="0">
                <a:solidFill>
                  <a:srgbClr val="0000EE"/>
                </a:solidFill>
                <a:latin typeface="Times New Roman" pitchFamily="18" charset="0"/>
                <a:cs typeface="Times New Roman" pitchFamily="18" charset="0"/>
              </a:rPr>
              <a:t>J=</a:t>
            </a:r>
            <a:r>
              <a:rPr lang="en-IN" dirty="0" err="1">
                <a:solidFill>
                  <a:srgbClr val="0000EE"/>
                </a:solidFill>
                <a:latin typeface="Times New Roman" pitchFamily="18" charset="0"/>
                <a:cs typeface="Times New Roman" pitchFamily="18" charset="0"/>
              </a:rPr>
              <a:t>imcomplement</a:t>
            </a:r>
            <a:r>
              <a:rPr lang="en-IN" dirty="0">
                <a:solidFill>
                  <a:srgbClr val="0000EE"/>
                </a:solidFill>
                <a:latin typeface="Times New Roman" pitchFamily="18" charset="0"/>
                <a:cs typeface="Times New Roman" pitchFamily="18" charset="0"/>
              </a:rPr>
              <a:t>(I);</a:t>
            </a:r>
            <a:endParaRPr lang="en-US" dirty="0">
              <a:solidFill>
                <a:srgbClr val="0000EE"/>
              </a:solidFill>
              <a:latin typeface="Times New Roman" pitchFamily="18" charset="0"/>
              <a:cs typeface="Times New Roman" pitchFamily="18" charset="0"/>
            </a:endParaRPr>
          </a:p>
          <a:p>
            <a:pPr marL="0" indent="0">
              <a:buNone/>
            </a:pPr>
            <a:r>
              <a:rPr lang="en-IN" dirty="0" err="1">
                <a:solidFill>
                  <a:srgbClr val="0000EE"/>
                </a:solidFill>
                <a:latin typeface="Times New Roman" pitchFamily="18" charset="0"/>
                <a:cs typeface="Times New Roman" pitchFamily="18" charset="0"/>
              </a:rPr>
              <a:t>imshow</a:t>
            </a:r>
            <a:r>
              <a:rPr lang="en-IN" dirty="0">
                <a:solidFill>
                  <a:srgbClr val="0000EE"/>
                </a:solidFill>
                <a:latin typeface="Times New Roman" pitchFamily="18" charset="0"/>
                <a:cs typeface="Times New Roman" pitchFamily="18" charset="0"/>
              </a:rPr>
              <a:t>(I)</a:t>
            </a:r>
            <a:r>
              <a:rPr lang="en-US" dirty="0">
                <a:solidFill>
                  <a:srgbClr val="0000EE"/>
                </a:solidFill>
                <a:latin typeface="Times New Roman" pitchFamily="18" charset="0"/>
                <a:cs typeface="Times New Roman" pitchFamily="18" charset="0"/>
              </a:rPr>
              <a:t>;</a:t>
            </a:r>
          </a:p>
          <a:p>
            <a:pPr marL="0" indent="0">
              <a:buNone/>
            </a:pPr>
            <a:r>
              <a:rPr lang="en-IN" dirty="0">
                <a:solidFill>
                  <a:srgbClr val="0000EE"/>
                </a:solidFill>
                <a:latin typeface="Times New Roman" pitchFamily="18" charset="0"/>
                <a:cs typeface="Times New Roman" pitchFamily="18" charset="0"/>
              </a:rPr>
              <a:t>figure, </a:t>
            </a:r>
            <a:r>
              <a:rPr lang="en-IN" dirty="0" err="1">
                <a:solidFill>
                  <a:srgbClr val="0000EE"/>
                </a:solidFill>
                <a:latin typeface="Times New Roman" pitchFamily="18" charset="0"/>
                <a:cs typeface="Times New Roman" pitchFamily="18" charset="0"/>
              </a:rPr>
              <a:t>imshow</a:t>
            </a:r>
            <a:r>
              <a:rPr lang="en-IN" dirty="0">
                <a:solidFill>
                  <a:srgbClr val="0000EE"/>
                </a:solidFill>
                <a:latin typeface="Times New Roman" pitchFamily="18" charset="0"/>
                <a:cs typeface="Times New Roman" pitchFamily="18" charset="0"/>
              </a:rPr>
              <a:t>(J);</a:t>
            </a:r>
            <a:endParaRPr lang="en-US" dirty="0">
              <a:solidFill>
                <a:srgbClr val="0000EE"/>
              </a:solidFill>
              <a:latin typeface="Times New Roman" pitchFamily="18" charset="0"/>
              <a:cs typeface="Times New Roman" pitchFamily="18" charset="0"/>
            </a:endParaRPr>
          </a:p>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r>
              <a:rPr lang="en-GB" sz="2800" b="1" dirty="0">
                <a:solidFill>
                  <a:srgbClr val="D230C6"/>
                </a:solidFill>
                <a:latin typeface="Times New Roman" pitchFamily="18" charset="0"/>
                <a:cs typeface="Times New Roman" pitchFamily="18" charset="0"/>
              </a:rPr>
              <a:t>Image </a:t>
            </a:r>
            <a:r>
              <a:rPr lang="en-GB" sz="2800" b="1" dirty="0" smtClean="0">
                <a:solidFill>
                  <a:srgbClr val="D230C6"/>
                </a:solidFill>
                <a:latin typeface="Times New Roman" pitchFamily="18" charset="0"/>
                <a:cs typeface="Times New Roman" pitchFamily="18" charset="0"/>
              </a:rPr>
              <a:t>Negatives(</a:t>
            </a:r>
            <a:r>
              <a:rPr lang="en-GB" sz="2800" b="1" dirty="0" err="1" smtClean="0">
                <a:solidFill>
                  <a:srgbClr val="D230C6"/>
                </a:solidFill>
                <a:latin typeface="Times New Roman" pitchFamily="18" charset="0"/>
                <a:cs typeface="Times New Roman" pitchFamily="18" charset="0"/>
              </a:rPr>
              <a:t>imcomplement</a:t>
            </a:r>
            <a:r>
              <a:rPr lang="en-GB" sz="2800" b="1" dirty="0" smtClean="0">
                <a:solidFill>
                  <a:srgbClr val="D230C6"/>
                </a:solidFill>
                <a:latin typeface="Times New Roman" pitchFamily="18" charset="0"/>
                <a:cs typeface="Times New Roman" pitchFamily="18" charset="0"/>
              </a:rPr>
              <a:t>/</a:t>
            </a:r>
            <a:r>
              <a:rPr lang="en-GB" sz="2800" b="1" dirty="0" err="1" smtClean="0">
                <a:solidFill>
                  <a:srgbClr val="D230C6"/>
                </a:solidFill>
                <a:latin typeface="Times New Roman" pitchFamily="18" charset="0"/>
                <a:cs typeface="Times New Roman" pitchFamily="18" charset="0"/>
              </a:rPr>
              <a:t>imadjust</a:t>
            </a:r>
            <a:r>
              <a:rPr lang="en-GB" sz="2800" b="1" dirty="0" smtClean="0">
                <a:solidFill>
                  <a:srgbClr val="D230C6"/>
                </a:solidFill>
                <a:latin typeface="Times New Roman" pitchFamily="18" charset="0"/>
                <a:cs typeface="Times New Roman" pitchFamily="18" charset="0"/>
              </a:rPr>
              <a:t>)</a:t>
            </a:r>
            <a:endParaRPr lang="en-US" sz="28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22</a:t>
            </a:fld>
            <a:endParaRPr lang="en-US" dirty="0" smtClean="0"/>
          </a:p>
        </p:txBody>
      </p:sp>
      <p:pic>
        <p:nvPicPr>
          <p:cNvPr id="6" name="Picture 5" descr="tire.jpg"/>
          <p:cNvPicPr/>
          <p:nvPr/>
        </p:nvPicPr>
        <p:blipFill>
          <a:blip r:embed="rId2" cstate="print"/>
          <a:srcRect/>
          <a:stretch>
            <a:fillRect/>
          </a:stretch>
        </p:blipFill>
        <p:spPr bwMode="auto">
          <a:xfrm>
            <a:off x="1752600" y="4038600"/>
            <a:ext cx="2211705" cy="1963420"/>
          </a:xfrm>
          <a:prstGeom prst="rect">
            <a:avLst/>
          </a:prstGeom>
          <a:noFill/>
          <a:ln w="9525">
            <a:noFill/>
            <a:miter lim="800000"/>
            <a:headEnd/>
            <a:tailEnd/>
          </a:ln>
        </p:spPr>
      </p:pic>
      <p:pic>
        <p:nvPicPr>
          <p:cNvPr id="7" name="Picture 6" descr="tire_neg.jpg"/>
          <p:cNvPicPr/>
          <p:nvPr/>
        </p:nvPicPr>
        <p:blipFill>
          <a:blip r:embed="rId3" cstate="print"/>
          <a:srcRect/>
          <a:stretch>
            <a:fillRect/>
          </a:stretch>
        </p:blipFill>
        <p:spPr bwMode="auto">
          <a:xfrm>
            <a:off x="5334000" y="4011930"/>
            <a:ext cx="2211705" cy="19773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D230C6"/>
                </a:solidFill>
                <a:latin typeface="Times New Roman" pitchFamily="18" charset="0"/>
                <a:cs typeface="Times New Roman" pitchFamily="18" charset="0"/>
              </a:rPr>
              <a:t>Image Negatives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23</a:t>
            </a:fld>
            <a:endParaRPr lang="en-US"/>
          </a:p>
        </p:txBody>
      </p:sp>
      <p:pic>
        <p:nvPicPr>
          <p:cNvPr id="6" name="Picture 5" descr="http://4.bp.blogspot.com/-ULM32cfpKlI/T2njLP5mVrI/AAAAAAAAAF4/Q1R6lubm7zE/s400/after.jpg">
            <a:hlinkClick r:id="rId2"/>
          </p:cNvPr>
          <p:cNvPicPr/>
          <p:nvPr/>
        </p:nvPicPr>
        <p:blipFill>
          <a:blip r:embed="rId3" cstate="print"/>
          <a:srcRect/>
          <a:stretch>
            <a:fillRect/>
          </a:stretch>
        </p:blipFill>
        <p:spPr bwMode="auto">
          <a:xfrm>
            <a:off x="4622800" y="1828800"/>
            <a:ext cx="3813810" cy="4098925"/>
          </a:xfrm>
          <a:prstGeom prst="rect">
            <a:avLst/>
          </a:prstGeom>
          <a:noFill/>
          <a:ln w="9525">
            <a:noFill/>
            <a:miter lim="800000"/>
            <a:headEnd/>
            <a:tailEnd/>
          </a:ln>
        </p:spPr>
      </p:pic>
      <p:pic>
        <p:nvPicPr>
          <p:cNvPr id="7" name="Picture 6" descr="http://2.bp.blogspot.com/-xz5XtC2gako/T2niGra-xsI/AAAAAAAAAFw/pmDF56SUUgo/s400/before.jpg">
            <a:hlinkClick r:id="rId4"/>
          </p:cNvPr>
          <p:cNvPicPr/>
          <p:nvPr/>
        </p:nvPicPr>
        <p:blipFill>
          <a:blip r:embed="rId5" cstate="print"/>
          <a:srcRect/>
          <a:stretch>
            <a:fillRect/>
          </a:stretch>
        </p:blipFill>
        <p:spPr bwMode="auto">
          <a:xfrm>
            <a:off x="796290" y="1828800"/>
            <a:ext cx="3813810" cy="4098925"/>
          </a:xfrm>
          <a:prstGeom prst="rect">
            <a:avLst/>
          </a:prstGeom>
          <a:noFill/>
          <a:ln w="9525">
            <a:noFill/>
            <a:miter lim="800000"/>
            <a:headEnd/>
            <a:tailEnd/>
          </a:ln>
        </p:spPr>
      </p:pic>
    </p:spTree>
    <p:extLst>
      <p:ext uri="{BB962C8B-B14F-4D97-AF65-F5344CB8AC3E}">
        <p14:creationId xmlns:p14="http://schemas.microsoft.com/office/powerpoint/2010/main" val="40160708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24</a:t>
            </a:fld>
            <a:endParaRPr lang="en-US"/>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113" y="457200"/>
            <a:ext cx="7456487"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96585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Clr>
                <a:srgbClr val="D230C6"/>
              </a:buClr>
              <a:buFont typeface="Arial" pitchFamily="34" charset="0"/>
              <a:buChar char="•"/>
            </a:pPr>
            <a:r>
              <a:rPr lang="en-US" dirty="0">
                <a:solidFill>
                  <a:srgbClr val="0000EE"/>
                </a:solidFill>
                <a:latin typeface="Times New Roman" pitchFamily="18" charset="0"/>
                <a:cs typeface="Times New Roman" pitchFamily="18" charset="0"/>
              </a:rPr>
              <a:t>An inverse linear map will convert a negative</a:t>
            </a:r>
          </a:p>
          <a:p>
            <a:pPr>
              <a:buClr>
                <a:srgbClr val="D230C6"/>
              </a:buClr>
              <a:buFont typeface="Arial" pitchFamily="34" charset="0"/>
              <a:buChar char="•"/>
            </a:pPr>
            <a:r>
              <a:rPr lang="en-US" dirty="0">
                <a:solidFill>
                  <a:srgbClr val="0000EE"/>
                </a:solidFill>
                <a:latin typeface="Times New Roman" pitchFamily="18" charset="0"/>
                <a:cs typeface="Times New Roman" pitchFamily="18" charset="0"/>
              </a:rPr>
              <a:t>image into a positive image (and vice versa)</a:t>
            </a:r>
          </a:p>
          <a:p>
            <a:pPr>
              <a:buClr>
                <a:srgbClr val="D230C6"/>
              </a:buClr>
              <a:buFont typeface="Arial" pitchFamily="34" charset="0"/>
              <a:buChar char="•"/>
            </a:pPr>
            <a:r>
              <a:rPr lang="en-US" dirty="0">
                <a:solidFill>
                  <a:srgbClr val="0000EE"/>
                </a:solidFill>
                <a:latin typeface="Times New Roman" pitchFamily="18" charset="0"/>
                <a:cs typeface="Times New Roman" pitchFamily="18" charset="0"/>
              </a:rPr>
              <a:t>• Map(i) = 255 – i</a:t>
            </a:r>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25</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199" y="3505200"/>
            <a:ext cx="4953001" cy="2913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64611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D230C6"/>
                </a:solidFill>
                <a:latin typeface="Times New Roman" pitchFamily="18" charset="0"/>
                <a:cs typeface="Times New Roman" pitchFamily="18" charset="0"/>
              </a:rPr>
              <a:t>Thresholding</a:t>
            </a:r>
            <a:endParaRPr lang="en-US" dirty="0">
              <a:solidFill>
                <a:srgbClr val="D230C6"/>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Clr>
                <a:srgbClr val="D230C6"/>
              </a:buClr>
              <a:buSzPct val="114000"/>
              <a:buFont typeface="Arial" pitchFamily="34" charset="0"/>
              <a:buChar char="•"/>
            </a:pPr>
            <a:r>
              <a:rPr lang="en-US" sz="2000" dirty="0">
                <a:solidFill>
                  <a:srgbClr val="0000EE"/>
                </a:solidFill>
                <a:latin typeface="Times New Roman" pitchFamily="18" charset="0"/>
                <a:cs typeface="Times New Roman" pitchFamily="18" charset="0"/>
              </a:rPr>
              <a:t>An intensity transformation which produces </a:t>
            </a:r>
            <a:r>
              <a:rPr lang="en-US" sz="2000" dirty="0" smtClean="0">
                <a:solidFill>
                  <a:srgbClr val="0000EE"/>
                </a:solidFill>
                <a:latin typeface="Times New Roman" pitchFamily="18" charset="0"/>
                <a:cs typeface="Times New Roman" pitchFamily="18" charset="0"/>
              </a:rPr>
              <a:t>a black </a:t>
            </a:r>
            <a:r>
              <a:rPr lang="en-US" sz="2000" dirty="0">
                <a:solidFill>
                  <a:srgbClr val="0000EE"/>
                </a:solidFill>
                <a:latin typeface="Times New Roman" pitchFamily="18" charset="0"/>
                <a:cs typeface="Times New Roman" pitchFamily="18" charset="0"/>
              </a:rPr>
              <a:t>and white output image</a:t>
            </a:r>
          </a:p>
          <a:p>
            <a:pPr>
              <a:buClr>
                <a:srgbClr val="D230C6"/>
              </a:buClr>
              <a:buSzPct val="114000"/>
              <a:buFont typeface="Arial" pitchFamily="34" charset="0"/>
              <a:buChar char="•"/>
            </a:pPr>
            <a:r>
              <a:rPr lang="en-US" sz="2000" dirty="0" smtClean="0">
                <a:solidFill>
                  <a:srgbClr val="0000EE"/>
                </a:solidFill>
                <a:latin typeface="Times New Roman" pitchFamily="18" charset="0"/>
                <a:cs typeface="Times New Roman" pitchFamily="18" charset="0"/>
              </a:rPr>
              <a:t>Map(i</a:t>
            </a:r>
            <a:r>
              <a:rPr lang="en-US" sz="2000" dirty="0">
                <a:solidFill>
                  <a:srgbClr val="0000EE"/>
                </a:solidFill>
                <a:latin typeface="Times New Roman" pitchFamily="18" charset="0"/>
                <a:cs typeface="Times New Roman" pitchFamily="18" charset="0"/>
              </a:rPr>
              <a:t>) = 0 if i &lt; T</a:t>
            </a:r>
          </a:p>
          <a:p>
            <a:pPr marL="0" indent="0">
              <a:buClr>
                <a:srgbClr val="D230C6"/>
              </a:buClr>
              <a:buSzPct val="114000"/>
              <a:buNone/>
            </a:pPr>
            <a:r>
              <a:rPr lang="en-US" sz="2000" dirty="0" smtClean="0">
                <a:solidFill>
                  <a:srgbClr val="0000EE"/>
                </a:solidFill>
                <a:latin typeface="Times New Roman" pitchFamily="18" charset="0"/>
                <a:cs typeface="Times New Roman" pitchFamily="18" charset="0"/>
              </a:rPr>
              <a:t>                    1 </a:t>
            </a:r>
            <a:r>
              <a:rPr lang="en-US" sz="2000" dirty="0">
                <a:solidFill>
                  <a:srgbClr val="0000EE"/>
                </a:solidFill>
                <a:latin typeface="Times New Roman" pitchFamily="18" charset="0"/>
                <a:cs typeface="Times New Roman" pitchFamily="18" charset="0"/>
              </a:rPr>
              <a:t>if i &gt;= </a:t>
            </a:r>
            <a:r>
              <a:rPr lang="en-US" sz="2000" dirty="0" smtClean="0">
                <a:solidFill>
                  <a:srgbClr val="0000EE"/>
                </a:solidFill>
                <a:latin typeface="Times New Roman" pitchFamily="18" charset="0"/>
                <a:cs typeface="Times New Roman" pitchFamily="18" charset="0"/>
              </a:rPr>
              <a:t>T</a:t>
            </a:r>
          </a:p>
          <a:p>
            <a:pPr marL="457010" indent="-457010">
              <a:buClr>
                <a:schemeClr val="bg1"/>
              </a:buClr>
              <a:buSzPct val="125000"/>
            </a:pPr>
            <a:r>
              <a:rPr lang="en-GB" sz="2000" b="1" dirty="0" smtClean="0">
                <a:solidFill>
                  <a:srgbClr val="D230C6"/>
                </a:solidFill>
                <a:latin typeface="Times New Roman" pitchFamily="18" charset="0"/>
                <a:cs typeface="Times New Roman" pitchFamily="18" charset="0"/>
              </a:rPr>
              <a:t>          or</a:t>
            </a:r>
            <a:endParaRPr lang="en-GB" sz="2000" b="1" dirty="0">
              <a:solidFill>
                <a:srgbClr val="D230C6"/>
              </a:solidFill>
              <a:latin typeface="Times New Roman" pitchFamily="18" charset="0"/>
              <a:cs typeface="Times New Roman" pitchFamily="18" charset="0"/>
            </a:endParaRPr>
          </a:p>
          <a:p>
            <a:pPr marL="457010" indent="-457010">
              <a:buClr>
                <a:schemeClr val="bg1"/>
              </a:buClr>
              <a:buSzPct val="125000"/>
            </a:pPr>
            <a:r>
              <a:rPr lang="en-GB" sz="2000" b="1" dirty="0">
                <a:solidFill>
                  <a:srgbClr val="0000EE"/>
                </a:solidFill>
                <a:latin typeface="Times New Roman" pitchFamily="18" charset="0"/>
                <a:cs typeface="Times New Roman" pitchFamily="18" charset="0"/>
              </a:rPr>
              <a:t>g(</a:t>
            </a:r>
            <a:r>
              <a:rPr lang="en-GB" sz="2000" b="1" dirty="0" err="1">
                <a:solidFill>
                  <a:srgbClr val="0000EE"/>
                </a:solidFill>
                <a:latin typeface="Times New Roman" pitchFamily="18" charset="0"/>
                <a:cs typeface="Times New Roman" pitchFamily="18" charset="0"/>
              </a:rPr>
              <a:t>x,y</a:t>
            </a:r>
            <a:r>
              <a:rPr lang="en-GB" sz="2000" b="1" dirty="0">
                <a:solidFill>
                  <a:srgbClr val="0000EE"/>
                </a:solidFill>
                <a:latin typeface="Times New Roman" pitchFamily="18" charset="0"/>
                <a:cs typeface="Times New Roman" pitchFamily="18" charset="0"/>
              </a:rPr>
              <a:t>)   </a:t>
            </a:r>
            <a:r>
              <a:rPr lang="en-GB" sz="2000" b="1" dirty="0" smtClean="0">
                <a:solidFill>
                  <a:srgbClr val="0000EE"/>
                </a:solidFill>
                <a:latin typeface="Times New Roman" pitchFamily="18" charset="0"/>
                <a:cs typeface="Times New Roman" pitchFamily="18" charset="0"/>
              </a:rPr>
              <a:t>=L </a:t>
            </a:r>
            <a:r>
              <a:rPr lang="en-GB" sz="2000" b="1" dirty="0">
                <a:solidFill>
                  <a:srgbClr val="0000EE"/>
                </a:solidFill>
                <a:latin typeface="Times New Roman" pitchFamily="18" charset="0"/>
                <a:cs typeface="Times New Roman" pitchFamily="18" charset="0"/>
              </a:rPr>
              <a:t>if f(</a:t>
            </a:r>
            <a:r>
              <a:rPr lang="en-GB" sz="2000" b="1" dirty="0" err="1">
                <a:solidFill>
                  <a:srgbClr val="0000EE"/>
                </a:solidFill>
                <a:latin typeface="Times New Roman" pitchFamily="18" charset="0"/>
                <a:cs typeface="Times New Roman" pitchFamily="18" charset="0"/>
              </a:rPr>
              <a:t>x,y</a:t>
            </a:r>
            <a:r>
              <a:rPr lang="en-GB" sz="2000" b="1" dirty="0">
                <a:solidFill>
                  <a:srgbClr val="0000EE"/>
                </a:solidFill>
                <a:latin typeface="Times New Roman" pitchFamily="18" charset="0"/>
                <a:cs typeface="Times New Roman" pitchFamily="18" charset="0"/>
              </a:rPr>
              <a:t>) &gt; t,</a:t>
            </a:r>
          </a:p>
          <a:p>
            <a:pPr marL="457010" indent="-457010">
              <a:buClr>
                <a:schemeClr val="bg1"/>
              </a:buClr>
              <a:buSzPct val="125000"/>
            </a:pPr>
            <a:r>
              <a:rPr lang="en-GB" sz="2000" b="1" dirty="0">
                <a:solidFill>
                  <a:srgbClr val="0000EE"/>
                </a:solidFill>
                <a:latin typeface="Times New Roman" pitchFamily="18" charset="0"/>
                <a:cs typeface="Times New Roman" pitchFamily="18" charset="0"/>
              </a:rPr>
              <a:t>		</a:t>
            </a:r>
            <a:r>
              <a:rPr lang="en-GB" sz="2000" b="1" dirty="0" smtClean="0">
                <a:solidFill>
                  <a:srgbClr val="0000EE"/>
                </a:solidFill>
                <a:latin typeface="Times New Roman" pitchFamily="18" charset="0"/>
                <a:cs typeface="Times New Roman" pitchFamily="18" charset="0"/>
              </a:rPr>
              <a:t>0 else</a:t>
            </a:r>
            <a:endParaRPr lang="en-GB" sz="2000" b="1" dirty="0">
              <a:solidFill>
                <a:srgbClr val="0000EE"/>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26</a:t>
            </a:fld>
            <a:endParaRPr lang="en-US"/>
          </a:p>
        </p:txBody>
      </p:sp>
      <p:sp>
        <p:nvSpPr>
          <p:cNvPr id="6" name="Line 11"/>
          <p:cNvSpPr>
            <a:spLocks noChangeShapeType="1"/>
          </p:cNvSpPr>
          <p:nvPr/>
        </p:nvSpPr>
        <p:spPr bwMode="auto">
          <a:xfrm flipH="1">
            <a:off x="1535111" y="3627442"/>
            <a:ext cx="1" cy="3200400"/>
          </a:xfrm>
          <a:prstGeom prst="line">
            <a:avLst/>
          </a:prstGeom>
          <a:noFill/>
          <a:ln w="76200">
            <a:solidFill>
              <a:schemeClr val="accent1"/>
            </a:solidFill>
            <a:round/>
            <a:headEnd type="arrow" w="med" len="med"/>
            <a:tailEnd/>
          </a:ln>
          <a:extLst>
            <a:ext uri="{909E8E84-426E-40DD-AFC4-6F175D3DCCD1}">
              <a14:hiddenFill xmlns:a14="http://schemas.microsoft.com/office/drawing/2010/main">
                <a:noFill/>
              </a14:hiddenFill>
            </a:ext>
          </a:extLst>
        </p:spPr>
        <p:txBody>
          <a:bodyPr wrap="none" lIns="91401" tIns="45701" rIns="91401" bIns="45701" anchor="ctr"/>
          <a:lstStyle/>
          <a:p>
            <a:endParaRPr lang="en-US"/>
          </a:p>
        </p:txBody>
      </p:sp>
      <p:sp>
        <p:nvSpPr>
          <p:cNvPr id="7" name="Line 12"/>
          <p:cNvSpPr>
            <a:spLocks noChangeShapeType="1"/>
          </p:cNvSpPr>
          <p:nvPr/>
        </p:nvSpPr>
        <p:spPr bwMode="auto">
          <a:xfrm>
            <a:off x="1306513" y="6675438"/>
            <a:ext cx="3200400" cy="0"/>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lIns="91401" tIns="45701" rIns="91401" bIns="45701" anchor="ctr"/>
          <a:lstStyle/>
          <a:p>
            <a:endParaRPr lang="en-US"/>
          </a:p>
        </p:txBody>
      </p:sp>
      <p:sp>
        <p:nvSpPr>
          <p:cNvPr id="8" name="Line 13"/>
          <p:cNvSpPr>
            <a:spLocks noChangeShapeType="1"/>
          </p:cNvSpPr>
          <p:nvPr/>
        </p:nvSpPr>
        <p:spPr bwMode="auto">
          <a:xfrm>
            <a:off x="1535113" y="6599238"/>
            <a:ext cx="1066800" cy="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lIns="91401" tIns="45701" rIns="91401" bIns="45701" anchor="ctr"/>
          <a:lstStyle/>
          <a:p>
            <a:endParaRPr lang="en-US"/>
          </a:p>
        </p:txBody>
      </p:sp>
      <p:sp>
        <p:nvSpPr>
          <p:cNvPr id="9" name="Line 15"/>
          <p:cNvSpPr>
            <a:spLocks noChangeShapeType="1"/>
          </p:cNvSpPr>
          <p:nvPr/>
        </p:nvSpPr>
        <p:spPr bwMode="auto">
          <a:xfrm flipV="1">
            <a:off x="2601913" y="4389441"/>
            <a:ext cx="0" cy="2209799"/>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lIns="91401" tIns="45701" rIns="91401" bIns="45701" anchor="ctr"/>
          <a:lstStyle/>
          <a:p>
            <a:endParaRPr lang="en-US"/>
          </a:p>
        </p:txBody>
      </p:sp>
      <p:sp>
        <p:nvSpPr>
          <p:cNvPr id="10" name="Line 16"/>
          <p:cNvSpPr>
            <a:spLocks noChangeShapeType="1"/>
          </p:cNvSpPr>
          <p:nvPr/>
        </p:nvSpPr>
        <p:spPr bwMode="auto">
          <a:xfrm>
            <a:off x="2601913" y="4389439"/>
            <a:ext cx="1600200" cy="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lIns="91401" tIns="45701" rIns="91401" bIns="45701" anchor="ctr"/>
          <a:lstStyle/>
          <a:p>
            <a:endParaRPr lang="en-US"/>
          </a:p>
        </p:txBody>
      </p:sp>
      <p:sp>
        <p:nvSpPr>
          <p:cNvPr id="11" name="Text Box 20"/>
          <p:cNvSpPr txBox="1">
            <a:spLocks noChangeArrowheads="1"/>
          </p:cNvSpPr>
          <p:nvPr/>
        </p:nvSpPr>
        <p:spPr bwMode="auto">
          <a:xfrm>
            <a:off x="1894254" y="6827838"/>
            <a:ext cx="2155096" cy="465519"/>
          </a:xfrm>
          <a:prstGeom prst="rect">
            <a:avLst/>
          </a:prstGeom>
          <a:solidFill>
            <a:schemeClr val="folHlink"/>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lIns="91401" tIns="45701" rIns="91401" bIns="45701">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sz="2400"/>
              <a:t>Input gray level</a:t>
            </a:r>
          </a:p>
        </p:txBody>
      </p:sp>
      <p:sp>
        <p:nvSpPr>
          <p:cNvPr id="12" name="Text Box 21"/>
          <p:cNvSpPr txBox="1">
            <a:spLocks noChangeArrowheads="1"/>
          </p:cNvSpPr>
          <p:nvPr/>
        </p:nvSpPr>
        <p:spPr bwMode="auto">
          <a:xfrm rot="16200000">
            <a:off x="-38889" y="5121060"/>
            <a:ext cx="2386012" cy="465567"/>
          </a:xfrm>
          <a:prstGeom prst="rect">
            <a:avLst/>
          </a:prstGeom>
          <a:solidFill>
            <a:schemeClr val="folHlink"/>
          </a:solidFill>
          <a:ln>
            <a:noFill/>
          </a:ln>
          <a:extLst>
            <a:ext uri="{91240B29-F687-4F45-9708-019B960494DF}">
              <a14:hiddenLine xmlns:a14="http://schemas.microsoft.com/office/drawing/2010/main" w="76200">
                <a:solidFill>
                  <a:srgbClr val="000000"/>
                </a:solidFill>
                <a:miter lim="800000"/>
                <a:headEnd/>
                <a:tailEnd/>
              </a14:hiddenLine>
            </a:ext>
          </a:extLst>
        </p:spPr>
        <p:txBody>
          <a:bodyPr lIns="91401" tIns="45701" rIns="91401" bIns="45701">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sz="2400"/>
              <a:t>Output gray level</a:t>
            </a:r>
          </a:p>
        </p:txBody>
      </p:sp>
      <p:graphicFrame>
        <p:nvGraphicFramePr>
          <p:cNvPr id="13" name="Object 12"/>
          <p:cNvGraphicFramePr>
            <a:graphicFrameLocks noChangeAspect="1"/>
          </p:cNvGraphicFramePr>
          <p:nvPr>
            <p:extLst>
              <p:ext uri="{D42A27DB-BD31-4B8C-83A1-F6EECF244321}">
                <p14:modId xmlns:p14="http://schemas.microsoft.com/office/powerpoint/2010/main" val="4061367691"/>
              </p:ext>
            </p:extLst>
          </p:nvPr>
        </p:nvGraphicFramePr>
        <p:xfrm>
          <a:off x="6116184" y="2209800"/>
          <a:ext cx="2551566" cy="1752600"/>
        </p:xfrm>
        <a:graphic>
          <a:graphicData uri="http://schemas.openxmlformats.org/presentationml/2006/ole">
            <mc:AlternateContent xmlns:mc="http://schemas.openxmlformats.org/markup-compatibility/2006">
              <mc:Choice xmlns:v="urn:schemas-microsoft-com:vml" Requires="v">
                <p:oleObj spid="_x0000_s15520" name="Picture Publisher Bild" r:id="rId3" imgW="3105150" imgH="2324100" progId="PictPub.Image.7">
                  <p:embed/>
                </p:oleObj>
              </mc:Choice>
              <mc:Fallback>
                <p:oleObj name="Picture Publisher Bild" r:id="rId3" imgW="3105150" imgH="2324100" progId="PictPub.Image.7">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184" y="2209800"/>
                        <a:ext cx="2551566" cy="1752600"/>
                      </a:xfrm>
                      <a:prstGeom prst="rect">
                        <a:avLst/>
                      </a:prstGeom>
                      <a:noFill/>
                      <a:ln>
                        <a:noFill/>
                      </a:ln>
                      <a:effec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771440351"/>
              </p:ext>
            </p:extLst>
          </p:nvPr>
        </p:nvGraphicFramePr>
        <p:xfrm>
          <a:off x="5883352" y="4303713"/>
          <a:ext cx="2727248" cy="2243137"/>
        </p:xfrm>
        <a:graphic>
          <a:graphicData uri="http://schemas.openxmlformats.org/presentationml/2006/ole">
            <mc:AlternateContent xmlns:mc="http://schemas.openxmlformats.org/markup-compatibility/2006">
              <mc:Choice xmlns:v="urn:schemas-microsoft-com:vml" Requires="v">
                <p:oleObj spid="_x0000_s15521" name="Picture Publisher Bild" r:id="rId5" imgW="3105150" imgH="2371725" progId="PictPub.Image.7">
                  <p:embed/>
                </p:oleObj>
              </mc:Choice>
              <mc:Fallback>
                <p:oleObj name="Picture Publisher Bild" r:id="rId5" imgW="3105150" imgH="2371725" progId="PictPub.Image.7">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3352" y="4303713"/>
                        <a:ext cx="2727248" cy="22431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496777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r>
              <a:rPr lang="en-US" dirty="0">
                <a:solidFill>
                  <a:srgbClr val="0000EE"/>
                </a:solidFill>
                <a:latin typeface="Times New Roman" pitchFamily="18" charset="0"/>
                <a:cs typeface="Times New Roman" pitchFamily="18" charset="0"/>
              </a:rPr>
              <a:t>By selecting the threshold </a:t>
            </a:r>
            <a:r>
              <a:rPr lang="en-US" dirty="0">
                <a:solidFill>
                  <a:srgbClr val="D230C6"/>
                </a:solidFill>
                <a:latin typeface="Times New Roman" pitchFamily="18" charset="0"/>
                <a:cs typeface="Times New Roman" pitchFamily="18" charset="0"/>
              </a:rPr>
              <a:t>T</a:t>
            </a:r>
            <a:r>
              <a:rPr lang="en-US" dirty="0">
                <a:solidFill>
                  <a:srgbClr val="0000EE"/>
                </a:solidFill>
                <a:latin typeface="Times New Roman" pitchFamily="18" charset="0"/>
                <a:cs typeface="Times New Roman" pitchFamily="18" charset="0"/>
              </a:rPr>
              <a:t> we can </a:t>
            </a:r>
            <a:r>
              <a:rPr lang="en-US" dirty="0" smtClean="0">
                <a:solidFill>
                  <a:srgbClr val="0000EE"/>
                </a:solidFill>
                <a:latin typeface="Times New Roman" pitchFamily="18" charset="0"/>
                <a:cs typeface="Times New Roman" pitchFamily="18" charset="0"/>
              </a:rPr>
              <a:t>separate objects </a:t>
            </a:r>
            <a:r>
              <a:rPr lang="en-US" dirty="0">
                <a:solidFill>
                  <a:srgbClr val="0000EE"/>
                </a:solidFill>
                <a:latin typeface="Times New Roman" pitchFamily="18" charset="0"/>
                <a:cs typeface="Times New Roman" pitchFamily="18" charset="0"/>
              </a:rPr>
              <a:t>of interest from the background</a:t>
            </a:r>
            <a:endParaRPr lang="en-US" dirty="0" smtClean="0">
              <a:solidFill>
                <a:srgbClr val="0000EE"/>
              </a:solidFill>
              <a:latin typeface="Times New Roman" pitchFamily="18" charset="0"/>
              <a:cs typeface="Times New Roman" pitchFamily="18" charset="0"/>
            </a:endParaRPr>
          </a:p>
        </p:txBody>
      </p:sp>
      <p:sp>
        <p:nvSpPr>
          <p:cNvPr id="5123" name="Title 1"/>
          <p:cNvSpPr>
            <a:spLocks noGrp="1"/>
          </p:cNvSpPr>
          <p:nvPr>
            <p:ph type="title"/>
          </p:nvPr>
        </p:nvSpPr>
        <p:spPr/>
        <p:txBody>
          <a:bodyPr/>
          <a:lstStyle/>
          <a:p>
            <a:r>
              <a:rPr lang="en-US" sz="4000" dirty="0" err="1">
                <a:solidFill>
                  <a:srgbClr val="D230C6"/>
                </a:solidFill>
                <a:latin typeface="Times New Roman" pitchFamily="18" charset="0"/>
                <a:cs typeface="Times New Roman" pitchFamily="18" charset="0"/>
              </a:rPr>
              <a:t>Thresholding</a:t>
            </a:r>
            <a:r>
              <a:rPr lang="en-US" sz="4000" dirty="0"/>
              <a:t/>
            </a:r>
            <a:br>
              <a:rPr lang="en-US" sz="4000" dirty="0"/>
            </a:br>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27</a:t>
            </a:fld>
            <a:endParaRPr lang="en-US" dirty="0"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276600"/>
            <a:ext cx="6260277" cy="308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600200"/>
            <a:ext cx="7313612" cy="4114800"/>
          </a:xfrm>
        </p:spPr>
        <p:txBody>
          <a:bodyPr/>
          <a:lstStyle/>
          <a:p>
            <a:pPr eaLnBrk="1" hangingPunct="1">
              <a:buNone/>
            </a:pPr>
            <a:r>
              <a:rPr lang="en-US" dirty="0" smtClean="0">
                <a:solidFill>
                  <a:srgbClr val="0000EE"/>
                </a:solidFill>
              </a:rPr>
              <a:t>Used in Segmentation</a:t>
            </a:r>
          </a:p>
        </p:txBody>
      </p:sp>
      <p:sp>
        <p:nvSpPr>
          <p:cNvPr id="5123" name="Title 1"/>
          <p:cNvSpPr>
            <a:spLocks noGrp="1"/>
          </p:cNvSpPr>
          <p:nvPr>
            <p:ph type="title"/>
          </p:nvPr>
        </p:nvSpPr>
        <p:spPr/>
        <p:txBody>
          <a:bodyPr/>
          <a:lstStyle/>
          <a:p>
            <a:pPr eaLnBrk="1" hangingPunct="1"/>
            <a:r>
              <a:rPr lang="en-US" sz="4000" b="1" dirty="0" err="1" smtClean="0">
                <a:solidFill>
                  <a:srgbClr val="D230C6"/>
                </a:solidFill>
                <a:latin typeface="Times New Roman" pitchFamily="18" charset="0"/>
                <a:cs typeface="Times New Roman" pitchFamily="18" charset="0"/>
              </a:rPr>
              <a:t>Thresholding</a:t>
            </a:r>
            <a:r>
              <a:rPr lang="en-US" sz="4000" b="1" dirty="0" smtClean="0">
                <a:solidFill>
                  <a:srgbClr val="D230C6"/>
                </a:solidFill>
                <a:latin typeface="Times New Roman" pitchFamily="18" charset="0"/>
                <a:cs typeface="Times New Roman" pitchFamily="18" charset="0"/>
              </a:rPr>
              <a:t>(im2bw)</a:t>
            </a: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28</a:t>
            </a:fld>
            <a:endParaRPr lang="en-US" dirty="0" smtClean="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133600"/>
            <a:ext cx="71628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80409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a:buClr>
                <a:srgbClr val="D230C6"/>
              </a:buClr>
              <a:buSzPct val="106000"/>
              <a:buFont typeface="Arial" pitchFamily="34" charset="0"/>
              <a:buChar char="•"/>
            </a:pPr>
            <a:r>
              <a:rPr lang="en-US" dirty="0">
                <a:solidFill>
                  <a:srgbClr val="0000EE"/>
                </a:solidFill>
                <a:latin typeface="Times New Roman" pitchFamily="18" charset="0"/>
                <a:cs typeface="Times New Roman" pitchFamily="18" charset="0"/>
              </a:rPr>
              <a:t>When objects of interest have intensity </a:t>
            </a:r>
            <a:r>
              <a:rPr lang="en-US" dirty="0" smtClean="0">
                <a:solidFill>
                  <a:srgbClr val="0000EE"/>
                </a:solidFill>
                <a:latin typeface="Times New Roman" pitchFamily="18" charset="0"/>
                <a:cs typeface="Times New Roman" pitchFamily="18" charset="0"/>
              </a:rPr>
              <a:t>values in </a:t>
            </a:r>
            <a:r>
              <a:rPr lang="en-US" dirty="0">
                <a:solidFill>
                  <a:srgbClr val="0000EE"/>
                </a:solidFill>
                <a:latin typeface="Times New Roman" pitchFamily="18" charset="0"/>
                <a:cs typeface="Times New Roman" pitchFamily="18" charset="0"/>
              </a:rPr>
              <a:t>the range [A..B] we can exclude all </a:t>
            </a:r>
            <a:r>
              <a:rPr lang="en-US" dirty="0" smtClean="0">
                <a:solidFill>
                  <a:srgbClr val="0000EE"/>
                </a:solidFill>
                <a:latin typeface="Times New Roman" pitchFamily="18" charset="0"/>
                <a:cs typeface="Times New Roman" pitchFamily="18" charset="0"/>
              </a:rPr>
              <a:t>pixels outside </a:t>
            </a:r>
            <a:r>
              <a:rPr lang="en-US" dirty="0">
                <a:solidFill>
                  <a:srgbClr val="0000EE"/>
                </a:solidFill>
                <a:latin typeface="Times New Roman" pitchFamily="18" charset="0"/>
                <a:cs typeface="Times New Roman" pitchFamily="18" charset="0"/>
              </a:rPr>
              <a:t>this range to enhance object </a:t>
            </a:r>
            <a:r>
              <a:rPr lang="en-US" dirty="0" smtClean="0">
                <a:solidFill>
                  <a:srgbClr val="0000EE"/>
                </a:solidFill>
                <a:latin typeface="Times New Roman" pitchFamily="18" charset="0"/>
                <a:cs typeface="Times New Roman" pitchFamily="18" charset="0"/>
              </a:rPr>
              <a:t>visibility.</a:t>
            </a:r>
          </a:p>
          <a:p>
            <a:pPr>
              <a:buClr>
                <a:srgbClr val="D230C6"/>
              </a:buClr>
              <a:buSzPct val="106000"/>
              <a:buFont typeface="Arial" pitchFamily="34" charset="0"/>
              <a:buChar char="•"/>
            </a:pPr>
            <a:r>
              <a:rPr lang="en-US" dirty="0">
                <a:solidFill>
                  <a:srgbClr val="0000EE"/>
                </a:solidFill>
                <a:latin typeface="Times New Roman" pitchFamily="18" charset="0"/>
                <a:cs typeface="Times New Roman" pitchFamily="18" charset="0"/>
              </a:rPr>
              <a:t>Map(i) = A if (i &lt; A)</a:t>
            </a:r>
          </a:p>
          <a:p>
            <a:pPr marL="0" indent="0">
              <a:buClr>
                <a:srgbClr val="D230C6"/>
              </a:buClr>
              <a:buSzPct val="106000"/>
              <a:buNone/>
            </a:pPr>
            <a:r>
              <a:rPr lang="en-US" dirty="0">
                <a:solidFill>
                  <a:srgbClr val="0000EE"/>
                </a:solidFill>
                <a:latin typeface="Times New Roman" pitchFamily="18" charset="0"/>
                <a:cs typeface="Times New Roman" pitchFamily="18" charset="0"/>
              </a:rPr>
              <a:t> </a:t>
            </a:r>
            <a:r>
              <a:rPr lang="en-US" dirty="0" smtClean="0">
                <a:solidFill>
                  <a:srgbClr val="0000EE"/>
                </a:solidFill>
                <a:latin typeface="Times New Roman" pitchFamily="18" charset="0"/>
                <a:cs typeface="Times New Roman" pitchFamily="18" charset="0"/>
              </a:rPr>
              <a:t>                  B </a:t>
            </a:r>
            <a:r>
              <a:rPr lang="en-US" dirty="0">
                <a:solidFill>
                  <a:srgbClr val="0000EE"/>
                </a:solidFill>
                <a:latin typeface="Times New Roman" pitchFamily="18" charset="0"/>
                <a:cs typeface="Times New Roman" pitchFamily="18" charset="0"/>
              </a:rPr>
              <a:t>if (i &gt; B)</a:t>
            </a:r>
          </a:p>
          <a:p>
            <a:pPr marL="0" indent="0">
              <a:buClr>
                <a:srgbClr val="D230C6"/>
              </a:buClr>
              <a:buSzPct val="106000"/>
              <a:buNone/>
            </a:pPr>
            <a:r>
              <a:rPr lang="en-US" dirty="0">
                <a:solidFill>
                  <a:srgbClr val="0000EE"/>
                </a:solidFill>
                <a:latin typeface="Times New Roman" pitchFamily="18" charset="0"/>
                <a:cs typeface="Times New Roman" pitchFamily="18" charset="0"/>
              </a:rPr>
              <a:t> </a:t>
            </a:r>
            <a:r>
              <a:rPr lang="en-US" dirty="0" smtClean="0">
                <a:solidFill>
                  <a:srgbClr val="0000EE"/>
                </a:solidFill>
                <a:latin typeface="Times New Roman" pitchFamily="18" charset="0"/>
                <a:cs typeface="Times New Roman" pitchFamily="18" charset="0"/>
              </a:rPr>
              <a:t>                   i </a:t>
            </a:r>
            <a:r>
              <a:rPr lang="en-US" dirty="0">
                <a:solidFill>
                  <a:srgbClr val="0000EE"/>
                </a:solidFill>
                <a:latin typeface="Times New Roman" pitchFamily="18" charset="0"/>
                <a:cs typeface="Times New Roman" pitchFamily="18" charset="0"/>
              </a:rPr>
              <a:t>otherwise</a:t>
            </a:r>
            <a:endParaRPr lang="en-US" dirty="0" smtClean="0">
              <a:solidFill>
                <a:srgbClr val="0000EE"/>
              </a:solidFill>
              <a:latin typeface="Times New Roman" pitchFamily="18" charset="0"/>
              <a:cs typeface="Times New Roman" pitchFamily="18" charset="0"/>
            </a:endParaRPr>
          </a:p>
        </p:txBody>
      </p:sp>
      <p:sp>
        <p:nvSpPr>
          <p:cNvPr id="5123" name="Title 1"/>
          <p:cNvSpPr>
            <a:spLocks noGrp="1"/>
          </p:cNvSpPr>
          <p:nvPr>
            <p:ph type="title"/>
          </p:nvPr>
        </p:nvSpPr>
        <p:spPr/>
        <p:txBody>
          <a:bodyPr/>
          <a:lstStyle/>
          <a:p>
            <a:pPr eaLnBrk="1" hangingPunct="1"/>
            <a:r>
              <a:rPr lang="en-US" sz="4000" b="1" dirty="0" smtClean="0">
                <a:solidFill>
                  <a:srgbClr val="D230C6"/>
                </a:solidFill>
                <a:latin typeface="Times New Roman" pitchFamily="18" charset="0"/>
                <a:cs typeface="Times New Roman" pitchFamily="18" charset="0"/>
              </a:rPr>
              <a:t>Windowing</a:t>
            </a: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29</a:t>
            </a:fld>
            <a:endParaRPr lang="en-US" dirty="0" smtClean="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352800"/>
            <a:ext cx="338137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FFFFFF"/>
                </a:solidFill>
                <a:latin typeface="Arial" charset="0"/>
              </a:rPr>
              <a:t/>
            </a:r>
            <a:br>
              <a:rPr lang="en-GB" b="1" dirty="0">
                <a:solidFill>
                  <a:srgbClr val="FFFFFF"/>
                </a:solidFill>
                <a:latin typeface="Arial" charset="0"/>
              </a:rPr>
            </a:br>
            <a:r>
              <a:rPr lang="en-GB" b="1" dirty="0" smtClean="0">
                <a:solidFill>
                  <a:srgbClr val="D230C6"/>
                </a:solidFill>
                <a:latin typeface="Arial" charset="0"/>
              </a:rPr>
              <a:t>Spatial Domain?</a:t>
            </a:r>
            <a:r>
              <a:rPr lang="en-GB" b="1" dirty="0">
                <a:solidFill>
                  <a:srgbClr val="FFFFFF"/>
                </a:solidFill>
                <a:latin typeface="Arial" charset="0"/>
              </a:rPr>
              <a:t/>
            </a:r>
            <a:br>
              <a:rPr lang="en-GB" b="1" dirty="0">
                <a:solidFill>
                  <a:srgbClr val="FFFFFF"/>
                </a:solidFill>
                <a:latin typeface="Arial" charset="0"/>
              </a:rPr>
            </a:br>
            <a:endParaRPr lang="en-US" dirty="0"/>
          </a:p>
        </p:txBody>
      </p:sp>
      <p:sp>
        <p:nvSpPr>
          <p:cNvPr id="3" name="Content Placeholder 2"/>
          <p:cNvSpPr>
            <a:spLocks noGrp="1"/>
          </p:cNvSpPr>
          <p:nvPr>
            <p:ph idx="1"/>
          </p:nvPr>
        </p:nvSpPr>
        <p:spPr/>
        <p:txBody>
          <a:bodyPr/>
          <a:lstStyle/>
          <a:p>
            <a:pPr marL="457010" indent="-457010">
              <a:buClr>
                <a:srgbClr val="D230C6"/>
              </a:buClr>
              <a:buSzPct val="125000"/>
              <a:buFontTx/>
              <a:buChar char="•"/>
            </a:pPr>
            <a:r>
              <a:rPr lang="en-GB" sz="2800" b="1" dirty="0" smtClean="0">
                <a:solidFill>
                  <a:srgbClr val="0000EE"/>
                </a:solidFill>
                <a:latin typeface="Times New Roman" pitchFamily="18" charset="0"/>
                <a:cs typeface="Times New Roman" pitchFamily="18" charset="0"/>
              </a:rPr>
              <a:t>Refers </a:t>
            </a:r>
            <a:r>
              <a:rPr lang="en-GB" sz="2800" b="1" dirty="0">
                <a:solidFill>
                  <a:srgbClr val="0000EE"/>
                </a:solidFill>
                <a:latin typeface="Times New Roman" pitchFamily="18" charset="0"/>
                <a:cs typeface="Times New Roman" pitchFamily="18" charset="0"/>
              </a:rPr>
              <a:t>to the image plane (the ‘natural’ image)</a:t>
            </a:r>
          </a:p>
          <a:p>
            <a:pPr marL="457010" indent="-457010">
              <a:buClr>
                <a:srgbClr val="D230C6"/>
              </a:buClr>
              <a:buSzPct val="125000"/>
              <a:buFontTx/>
              <a:buChar char="•"/>
            </a:pPr>
            <a:r>
              <a:rPr lang="en-GB" sz="2800" b="1" dirty="0">
                <a:solidFill>
                  <a:srgbClr val="0000EE"/>
                </a:solidFill>
                <a:latin typeface="Times New Roman" pitchFamily="18" charset="0"/>
                <a:cs typeface="Times New Roman" pitchFamily="18" charset="0"/>
              </a:rPr>
              <a:t>Direct image </a:t>
            </a:r>
            <a:r>
              <a:rPr lang="en-GB" sz="2800" b="1" dirty="0" smtClean="0">
                <a:solidFill>
                  <a:srgbClr val="0000EE"/>
                </a:solidFill>
                <a:latin typeface="Times New Roman" pitchFamily="18" charset="0"/>
                <a:cs typeface="Times New Roman" pitchFamily="18" charset="0"/>
              </a:rPr>
              <a:t>manipulation</a:t>
            </a:r>
            <a:endParaRPr lang="en-GB" sz="3200" b="1" dirty="0" smtClean="0">
              <a:solidFill>
                <a:srgbClr val="0000EE"/>
              </a:solidFill>
              <a:latin typeface="Times New Roman" pitchFamily="18" charset="0"/>
              <a:cs typeface="Times New Roman" pitchFamily="18" charset="0"/>
            </a:endParaRPr>
          </a:p>
          <a:p>
            <a:pPr marL="457010" indent="-457010">
              <a:buClr>
                <a:schemeClr val="bg1"/>
              </a:buClr>
              <a:buSzPct val="125000"/>
            </a:pPr>
            <a:r>
              <a:rPr lang="en-GB" sz="3200" b="1" dirty="0">
                <a:solidFill>
                  <a:srgbClr val="D230C6"/>
                </a:solidFill>
                <a:latin typeface="Times New Roman" pitchFamily="18" charset="0"/>
                <a:cs typeface="Times New Roman" pitchFamily="18" charset="0"/>
              </a:rPr>
              <a:t> </a:t>
            </a:r>
            <a:r>
              <a:rPr lang="en-GB" sz="3200" b="1" dirty="0" smtClean="0">
                <a:solidFill>
                  <a:srgbClr val="D230C6"/>
                </a:solidFill>
                <a:latin typeface="Times New Roman" pitchFamily="18" charset="0"/>
                <a:cs typeface="Times New Roman" pitchFamily="18" charset="0"/>
              </a:rPr>
              <a:t>        image </a:t>
            </a:r>
            <a:r>
              <a:rPr lang="en-GB" sz="3200" b="1" dirty="0">
                <a:solidFill>
                  <a:srgbClr val="D230C6"/>
                </a:solidFill>
                <a:latin typeface="Times New Roman" pitchFamily="18" charset="0"/>
                <a:cs typeface="Times New Roman" pitchFamily="18" charset="0"/>
              </a:rPr>
              <a:t>= </a:t>
            </a:r>
            <a:r>
              <a:rPr lang="en-GB" sz="3200" b="1" dirty="0" smtClean="0">
                <a:solidFill>
                  <a:srgbClr val="D230C6"/>
                </a:solidFill>
                <a:latin typeface="Times New Roman" pitchFamily="18" charset="0"/>
                <a:cs typeface="Times New Roman" pitchFamily="18" charset="0"/>
              </a:rPr>
              <a:t>f(</a:t>
            </a:r>
            <a:r>
              <a:rPr lang="en-GB" sz="3200" b="1" dirty="0" err="1" smtClean="0">
                <a:solidFill>
                  <a:srgbClr val="D230C6"/>
                </a:solidFill>
                <a:latin typeface="Times New Roman" pitchFamily="18" charset="0"/>
                <a:cs typeface="Times New Roman" pitchFamily="18" charset="0"/>
              </a:rPr>
              <a:t>x,y</a:t>
            </a:r>
            <a:r>
              <a:rPr lang="en-GB" sz="3200" b="1" dirty="0" smtClean="0">
                <a:solidFill>
                  <a:srgbClr val="D230C6"/>
                </a:solidFill>
                <a:latin typeface="Times New Roman" pitchFamily="18" charset="0"/>
                <a:cs typeface="Times New Roman" pitchFamily="18" charset="0"/>
              </a:rPr>
              <a:t>)</a:t>
            </a:r>
            <a:r>
              <a:rPr lang="en-GB" sz="3200" b="1" dirty="0" smtClean="0">
                <a:solidFill>
                  <a:srgbClr val="FFFFFF"/>
                </a:solidFill>
                <a:latin typeface="Times New Roman" pitchFamily="18" charset="0"/>
                <a:cs typeface="Times New Roman" pitchFamily="18" charset="0"/>
              </a:rPr>
              <a:t>)</a:t>
            </a:r>
            <a:endParaRPr lang="en-GB" sz="3200" b="1" dirty="0">
              <a:solidFill>
                <a:srgbClr val="FFFFFF"/>
              </a:solidFill>
              <a:latin typeface="Times New Roman" pitchFamily="18" charset="0"/>
              <a:cs typeface="Times New Roman" pitchFamily="18" charset="0"/>
            </a:endParaRPr>
          </a:p>
          <a:p>
            <a:pPr marL="457010" indent="-457010">
              <a:buClr>
                <a:schemeClr val="bg1"/>
              </a:buClr>
              <a:buSzPct val="125000"/>
            </a:pPr>
            <a:endParaRPr lang="en-GB" sz="3200" dirty="0">
              <a:solidFill>
                <a:srgbClr val="0000EE"/>
              </a:solidFill>
              <a:latin typeface="Arial" charset="0"/>
            </a:endParaRPr>
          </a:p>
          <a:p>
            <a:pPr marL="457010" indent="-457010">
              <a:buClr>
                <a:schemeClr val="bg1"/>
              </a:buClr>
              <a:buSzPct val="125000"/>
            </a:pPr>
            <a:endParaRPr lang="en-GB" sz="2800" b="1" dirty="0">
              <a:solidFill>
                <a:srgbClr val="D230C6"/>
              </a:solidFill>
              <a:latin typeface="Arial" charset="0"/>
            </a:endParaRPr>
          </a:p>
          <a:p>
            <a:pPr marL="457010" indent="-457010">
              <a:buClr>
                <a:schemeClr val="bg1"/>
              </a:buClr>
              <a:buSzPct val="125000"/>
              <a:buFontTx/>
              <a:buChar char="•"/>
            </a:pPr>
            <a:r>
              <a:rPr lang="en-GB" sz="2800" b="1" dirty="0">
                <a:solidFill>
                  <a:srgbClr val="FFFFFF"/>
                </a:solidFill>
                <a:latin typeface="Arial" charset="0"/>
              </a:rPr>
              <a:t>Refers to the image plane (the ‘natural’ image)</a:t>
            </a:r>
          </a:p>
          <a:p>
            <a:pPr marL="457010" indent="-457010">
              <a:buClr>
                <a:schemeClr val="bg1"/>
              </a:buClr>
              <a:buSzPct val="125000"/>
              <a:buFontTx/>
              <a:buChar char="•"/>
            </a:pPr>
            <a:r>
              <a:rPr lang="en-GB" sz="2800" b="1" dirty="0">
                <a:solidFill>
                  <a:srgbClr val="FFFFFF"/>
                </a:solidFill>
                <a:latin typeface="Arial" charset="0"/>
              </a:rPr>
              <a:t>Direct image manipulation</a:t>
            </a:r>
            <a:endParaRPr lang="en-GB" sz="3200" b="1" dirty="0">
              <a:solidFill>
                <a:srgbClr val="FFFFFF"/>
              </a:solidFill>
              <a:latin typeface="Arial" charset="0"/>
            </a:endParaRPr>
          </a:p>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3</a:t>
            </a:fld>
            <a:endParaRPr lang="en-US"/>
          </a:p>
        </p:txBody>
      </p:sp>
    </p:spTree>
    <p:extLst>
      <p:ext uri="{BB962C8B-B14F-4D97-AF65-F5344CB8AC3E}">
        <p14:creationId xmlns:p14="http://schemas.microsoft.com/office/powerpoint/2010/main" val="40183578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30</a:t>
            </a:fld>
            <a:endParaRPr lang="en-US" dirty="0" smtClean="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300038"/>
            <a:ext cx="8343900" cy="625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31</a:t>
            </a:fld>
            <a:endParaRPr lang="en-US" dirty="0" smtClean="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57200"/>
            <a:ext cx="7772400" cy="597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32</a:t>
            </a:fld>
            <a:endParaRPr lang="en-US" dirty="0" smtClean="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00038"/>
            <a:ext cx="7524750" cy="625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313612" cy="1143000"/>
          </a:xfrm>
        </p:spPr>
        <p:txBody>
          <a:bodyPr/>
          <a:lstStyle/>
          <a:p>
            <a:r>
              <a:rPr lang="en-US" b="1" dirty="0" smtClean="0">
                <a:solidFill>
                  <a:srgbClr val="D230C6"/>
                </a:solidFill>
                <a:latin typeface="Times New Roman" pitchFamily="18" charset="0"/>
                <a:cs typeface="Times New Roman" pitchFamily="18" charset="0"/>
              </a:rPr>
              <a:t>Log Transformation</a:t>
            </a:r>
            <a:endParaRPr lang="en-US" b="1" dirty="0">
              <a:solidFill>
                <a:srgbClr val="D230C6"/>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GB" sz="3200" b="1" dirty="0">
                <a:solidFill>
                  <a:srgbClr val="0000EE"/>
                </a:solidFill>
                <a:latin typeface="Arial" charset="0"/>
              </a:rPr>
              <a:t>T(f) = c * log (1+ f)</a:t>
            </a:r>
            <a:r>
              <a:rPr lang="en-US" sz="1800" dirty="0">
                <a:solidFill>
                  <a:srgbClr val="0000EE"/>
                </a:solidFill>
              </a:rPr>
              <a:t> </a:t>
            </a:r>
            <a:r>
              <a:rPr lang="en-GB" sz="3200" b="1" dirty="0">
                <a:solidFill>
                  <a:srgbClr val="0000EE"/>
                </a:solidFill>
                <a:latin typeface="Arial" charset="0"/>
              </a:rPr>
              <a:t> </a:t>
            </a:r>
            <a:endParaRPr lang="en-GB" sz="2800" b="1" dirty="0">
              <a:solidFill>
                <a:srgbClr val="0000EE"/>
              </a:solidFill>
              <a:latin typeface="Arial" charset="0"/>
            </a:endParaRPr>
          </a:p>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33</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647746467"/>
              </p:ext>
            </p:extLst>
          </p:nvPr>
        </p:nvGraphicFramePr>
        <p:xfrm>
          <a:off x="2133600" y="2590800"/>
          <a:ext cx="4300306" cy="3495675"/>
        </p:xfrm>
        <a:graphic>
          <a:graphicData uri="http://schemas.openxmlformats.org/presentationml/2006/ole">
            <mc:AlternateContent xmlns:mc="http://schemas.openxmlformats.org/markup-compatibility/2006">
              <mc:Choice xmlns:v="urn:schemas-microsoft-com:vml" Requires="v">
                <p:oleObj spid="_x0000_s22600" name="Picture Publisher Bild" r:id="rId3" imgW="4581525" imgH="3724275" progId="PictPub.Image.7">
                  <p:embed/>
                </p:oleObj>
              </mc:Choice>
              <mc:Fallback>
                <p:oleObj name="Picture Publisher Bild" r:id="rId3" imgW="4581525" imgH="3724275" progId="PictPub.Image.7">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590800"/>
                        <a:ext cx="4300306" cy="34956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772186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D230C6"/>
                </a:solidFill>
                <a:latin typeface="Times New Roman" pitchFamily="18" charset="0"/>
                <a:cs typeface="Times New Roman" pitchFamily="18" charset="0"/>
              </a:rPr>
              <a:t>Log Transformation</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34</a:t>
            </a:fld>
            <a:endParaRPr lang="en-US"/>
          </a:p>
        </p:txBody>
      </p:sp>
      <p:graphicFrame>
        <p:nvGraphicFramePr>
          <p:cNvPr id="6" name="Object 12"/>
          <p:cNvGraphicFramePr>
            <a:graphicFrameLocks noChangeAspect="1"/>
          </p:cNvGraphicFramePr>
          <p:nvPr>
            <p:extLst>
              <p:ext uri="{D42A27DB-BD31-4B8C-83A1-F6EECF244321}">
                <p14:modId xmlns:p14="http://schemas.microsoft.com/office/powerpoint/2010/main" val="1343156160"/>
              </p:ext>
            </p:extLst>
          </p:nvPr>
        </p:nvGraphicFramePr>
        <p:xfrm>
          <a:off x="5181600" y="4114800"/>
          <a:ext cx="2207371" cy="1679227"/>
        </p:xfrm>
        <a:graphic>
          <a:graphicData uri="http://schemas.openxmlformats.org/presentationml/2006/ole">
            <mc:AlternateContent xmlns:mc="http://schemas.openxmlformats.org/markup-compatibility/2006">
              <mc:Choice xmlns:v="urn:schemas-microsoft-com:vml" Requires="v">
                <p:oleObj spid="_x0000_s23761" name="Picture Publisher Bild" r:id="rId3" imgW="3105000" imgH="2362320" progId="PictPub.Image.7">
                  <p:embed/>
                </p:oleObj>
              </mc:Choice>
              <mc:Fallback>
                <p:oleObj name="Picture Publisher Bild" r:id="rId3" imgW="3105000" imgH="2362320" progId="PictPub.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4114800"/>
                        <a:ext cx="2207371" cy="1679227"/>
                      </a:xfrm>
                      <a:prstGeom prst="rect">
                        <a:avLst/>
                      </a:prstGeom>
                      <a:noFill/>
                      <a:ln>
                        <a:noFill/>
                      </a:ln>
                      <a:effectLst/>
                    </p:spPr>
                  </p:pic>
                </p:oleObj>
              </mc:Fallback>
            </mc:AlternateContent>
          </a:graphicData>
        </a:graphic>
      </p:graphicFrame>
      <p:graphicFrame>
        <p:nvGraphicFramePr>
          <p:cNvPr id="7" name="Object 13"/>
          <p:cNvGraphicFramePr>
            <a:graphicFrameLocks noChangeAspect="1"/>
          </p:cNvGraphicFramePr>
          <p:nvPr>
            <p:extLst>
              <p:ext uri="{D42A27DB-BD31-4B8C-83A1-F6EECF244321}">
                <p14:modId xmlns:p14="http://schemas.microsoft.com/office/powerpoint/2010/main" val="1732416887"/>
              </p:ext>
            </p:extLst>
          </p:nvPr>
        </p:nvGraphicFramePr>
        <p:xfrm>
          <a:off x="2940051" y="2003570"/>
          <a:ext cx="2207371" cy="1652143"/>
        </p:xfrm>
        <a:graphic>
          <a:graphicData uri="http://schemas.openxmlformats.org/presentationml/2006/ole">
            <mc:AlternateContent xmlns:mc="http://schemas.openxmlformats.org/markup-compatibility/2006">
              <mc:Choice xmlns:v="urn:schemas-microsoft-com:vml" Requires="v">
                <p:oleObj spid="_x0000_s23762" name="Picture Publisher Bild" r:id="rId5" imgW="3105000" imgH="2324160" progId="PictPub.Image.7">
                  <p:embed/>
                </p:oleObj>
              </mc:Choice>
              <mc:Fallback>
                <p:oleObj name="Picture Publisher Bild" r:id="rId5" imgW="3105000" imgH="2324160" progId="PictPub.Image.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051" y="2003570"/>
                        <a:ext cx="2207371" cy="1652143"/>
                      </a:xfrm>
                      <a:prstGeom prst="rect">
                        <a:avLst/>
                      </a:prstGeom>
                      <a:noFill/>
                      <a:ln>
                        <a:noFill/>
                      </a:ln>
                      <a:effectLst/>
                    </p:spPr>
                  </p:pic>
                </p:oleObj>
              </mc:Fallback>
            </mc:AlternateContent>
          </a:graphicData>
        </a:graphic>
      </p:graphicFrame>
      <p:graphicFrame>
        <p:nvGraphicFramePr>
          <p:cNvPr id="8" name="Object 14"/>
          <p:cNvGraphicFramePr>
            <a:graphicFrameLocks noChangeAspect="1"/>
          </p:cNvGraphicFramePr>
          <p:nvPr>
            <p:extLst>
              <p:ext uri="{D42A27DB-BD31-4B8C-83A1-F6EECF244321}">
                <p14:modId xmlns:p14="http://schemas.microsoft.com/office/powerpoint/2010/main" val="1411374865"/>
              </p:ext>
            </p:extLst>
          </p:nvPr>
        </p:nvGraphicFramePr>
        <p:xfrm>
          <a:off x="871537" y="4419600"/>
          <a:ext cx="2220913" cy="1652143"/>
        </p:xfrm>
        <a:graphic>
          <a:graphicData uri="http://schemas.openxmlformats.org/presentationml/2006/ole">
            <mc:AlternateContent xmlns:mc="http://schemas.openxmlformats.org/markup-compatibility/2006">
              <mc:Choice xmlns:v="urn:schemas-microsoft-com:vml" Requires="v">
                <p:oleObj spid="_x0000_s23763" name="Picture Publisher Bild" r:id="rId7" imgW="3124080" imgH="2324160" progId="PictPub.Image.7">
                  <p:embed/>
                </p:oleObj>
              </mc:Choice>
              <mc:Fallback>
                <p:oleObj name="Picture Publisher Bild" r:id="rId7" imgW="3124080" imgH="2324160" progId="PictPub.Image.7">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537" y="4419600"/>
                        <a:ext cx="2220913" cy="1652143"/>
                      </a:xfrm>
                      <a:prstGeom prst="rect">
                        <a:avLst/>
                      </a:prstGeom>
                      <a:noFill/>
                      <a:ln>
                        <a:noFill/>
                      </a:ln>
                      <a:effectLst/>
                    </p:spPr>
                  </p:pic>
                </p:oleObj>
              </mc:Fallback>
            </mc:AlternateContent>
          </a:graphicData>
        </a:graphic>
      </p:graphicFrame>
      <p:sp>
        <p:nvSpPr>
          <p:cNvPr id="9" name="Line 15"/>
          <p:cNvSpPr>
            <a:spLocks noChangeShapeType="1"/>
          </p:cNvSpPr>
          <p:nvPr/>
        </p:nvSpPr>
        <p:spPr bwMode="auto">
          <a:xfrm flipH="1">
            <a:off x="1904999" y="3276600"/>
            <a:ext cx="1035051" cy="1142999"/>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lIns="91401" tIns="45701" rIns="91401" bIns="45701" anchor="ctr"/>
          <a:lstStyle/>
          <a:p>
            <a:endParaRPr lang="en-US"/>
          </a:p>
        </p:txBody>
      </p:sp>
      <p:sp>
        <p:nvSpPr>
          <p:cNvPr id="10" name="Line 16"/>
          <p:cNvSpPr>
            <a:spLocks noChangeShapeType="1"/>
          </p:cNvSpPr>
          <p:nvPr/>
        </p:nvSpPr>
        <p:spPr bwMode="auto">
          <a:xfrm>
            <a:off x="5181600" y="3091506"/>
            <a:ext cx="920866" cy="1103023"/>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lIns="91401" tIns="45701" rIns="91401" bIns="45701" anchor="ctr"/>
          <a:lstStyle/>
          <a:p>
            <a:endParaRPr lang="en-US"/>
          </a:p>
        </p:txBody>
      </p:sp>
      <p:sp>
        <p:nvSpPr>
          <p:cNvPr id="11" name="Text Box 17"/>
          <p:cNvSpPr txBox="1">
            <a:spLocks noChangeArrowheads="1"/>
          </p:cNvSpPr>
          <p:nvPr/>
        </p:nvSpPr>
        <p:spPr bwMode="auto">
          <a:xfrm>
            <a:off x="1676400" y="3121939"/>
            <a:ext cx="1101845" cy="46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lIns="91401" tIns="45701" rIns="91401" bIns="45701">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sz="2400" dirty="0" err="1">
                <a:solidFill>
                  <a:srgbClr val="D230C6"/>
                </a:solidFill>
              </a:rPr>
              <a:t>InvLog</a:t>
            </a:r>
            <a:endParaRPr lang="en-US" sz="2400" dirty="0">
              <a:solidFill>
                <a:srgbClr val="D230C6"/>
              </a:solidFill>
            </a:endParaRPr>
          </a:p>
        </p:txBody>
      </p:sp>
      <p:sp>
        <p:nvSpPr>
          <p:cNvPr id="12" name="Text Box 18"/>
          <p:cNvSpPr txBox="1">
            <a:spLocks noChangeArrowheads="1"/>
          </p:cNvSpPr>
          <p:nvPr/>
        </p:nvSpPr>
        <p:spPr bwMode="auto">
          <a:xfrm>
            <a:off x="5961480" y="3309941"/>
            <a:ext cx="686554" cy="46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lIns="91401" tIns="45701" rIns="91401" bIns="45701">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sz="2400" dirty="0">
                <a:solidFill>
                  <a:srgbClr val="D230C6"/>
                </a:solidFill>
              </a:rPr>
              <a:t>Log</a:t>
            </a:r>
          </a:p>
        </p:txBody>
      </p:sp>
    </p:spTree>
    <p:extLst>
      <p:ext uri="{BB962C8B-B14F-4D97-AF65-F5344CB8AC3E}">
        <p14:creationId xmlns:p14="http://schemas.microsoft.com/office/powerpoint/2010/main" val="22543929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35</a:t>
            </a:fld>
            <a:endParaRPr lang="en-US" dirty="0" smtClean="0"/>
          </a:p>
        </p:txBody>
      </p:sp>
      <p:sp>
        <p:nvSpPr>
          <p:cNvPr id="7" name="Rectangle 2"/>
          <p:cNvSpPr txBox="1">
            <a:spLocks noChangeArrowheads="1"/>
          </p:cNvSpPr>
          <p:nvPr/>
        </p:nvSpPr>
        <p:spPr bwMode="auto">
          <a:xfrm>
            <a:off x="1160463" y="3048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itchFamily="34" charset="0"/>
              </a:defRPr>
            </a:lvl2pPr>
            <a:lvl3pPr algn="l" rtl="0" eaLnBrk="0" fontAlgn="base" hangingPunct="0">
              <a:spcBef>
                <a:spcPct val="0"/>
              </a:spcBef>
              <a:spcAft>
                <a:spcPct val="0"/>
              </a:spcAft>
              <a:defRPr sz="3600">
                <a:solidFill>
                  <a:schemeClr val="tx2"/>
                </a:solidFill>
                <a:latin typeface="Arial" pitchFamily="34" charset="0"/>
              </a:defRPr>
            </a:lvl3pPr>
            <a:lvl4pPr algn="l" rtl="0" eaLnBrk="0" fontAlgn="base" hangingPunct="0">
              <a:spcBef>
                <a:spcPct val="0"/>
              </a:spcBef>
              <a:spcAft>
                <a:spcPct val="0"/>
              </a:spcAft>
              <a:defRPr sz="3600">
                <a:solidFill>
                  <a:schemeClr val="tx2"/>
                </a:solidFill>
                <a:latin typeface="Arial" pitchFamily="34" charset="0"/>
              </a:defRPr>
            </a:lvl4pPr>
            <a:lvl5pPr algn="l" rtl="0" eaLnBrk="0" fontAlgn="base" hangingPunct="0">
              <a:spcBef>
                <a:spcPct val="0"/>
              </a:spcBef>
              <a:spcAft>
                <a:spcPct val="0"/>
              </a:spcAft>
              <a:defRPr sz="3600">
                <a:solidFill>
                  <a:schemeClr val="tx2"/>
                </a:solidFill>
                <a:latin typeface="Arial" pitchFamily="34" charset="0"/>
              </a:defRPr>
            </a:lvl5pPr>
            <a:lvl6pPr marL="457200" algn="l" rtl="0" fontAlgn="base">
              <a:spcBef>
                <a:spcPct val="0"/>
              </a:spcBef>
              <a:spcAft>
                <a:spcPct val="0"/>
              </a:spcAft>
              <a:defRPr sz="3600">
                <a:solidFill>
                  <a:schemeClr val="tx2"/>
                </a:solidFill>
                <a:latin typeface="Arial" pitchFamily="34" charset="0"/>
              </a:defRPr>
            </a:lvl6pPr>
            <a:lvl7pPr marL="914400" algn="l" rtl="0" fontAlgn="base">
              <a:spcBef>
                <a:spcPct val="0"/>
              </a:spcBef>
              <a:spcAft>
                <a:spcPct val="0"/>
              </a:spcAft>
              <a:defRPr sz="3600">
                <a:solidFill>
                  <a:schemeClr val="tx2"/>
                </a:solidFill>
                <a:latin typeface="Arial" pitchFamily="34" charset="0"/>
              </a:defRPr>
            </a:lvl7pPr>
            <a:lvl8pPr marL="1371600" algn="l" rtl="0" fontAlgn="base">
              <a:spcBef>
                <a:spcPct val="0"/>
              </a:spcBef>
              <a:spcAft>
                <a:spcPct val="0"/>
              </a:spcAft>
              <a:defRPr sz="3600">
                <a:solidFill>
                  <a:schemeClr val="tx2"/>
                </a:solidFill>
                <a:latin typeface="Arial" pitchFamily="34" charset="0"/>
              </a:defRPr>
            </a:lvl8pPr>
            <a:lvl9pPr marL="1828800" algn="l" rtl="0" fontAlgn="base">
              <a:spcBef>
                <a:spcPct val="0"/>
              </a:spcBef>
              <a:spcAft>
                <a:spcPct val="0"/>
              </a:spcAft>
              <a:defRPr sz="3600">
                <a:solidFill>
                  <a:schemeClr val="tx2"/>
                </a:solidFill>
                <a:latin typeface="Arial" pitchFamily="34" charset="0"/>
              </a:defRPr>
            </a:lvl9pPr>
          </a:lstStyle>
          <a:p>
            <a:r>
              <a:rPr lang="en-US" b="1" dirty="0" smtClean="0">
                <a:solidFill>
                  <a:srgbClr val="D230C6"/>
                </a:solidFill>
                <a:latin typeface="Times New Roman" pitchFamily="18" charset="0"/>
                <a:cs typeface="Times New Roman" pitchFamily="18" charset="0"/>
              </a:rPr>
              <a:t>Logarithmic Transformation</a:t>
            </a:r>
          </a:p>
        </p:txBody>
      </p:sp>
      <p:sp>
        <p:nvSpPr>
          <p:cNvPr id="8" name="Rectangle 3"/>
          <p:cNvSpPr txBox="1">
            <a:spLocks noChangeArrowheads="1"/>
          </p:cNvSpPr>
          <p:nvPr/>
        </p:nvSpPr>
        <p:spPr bwMode="auto">
          <a:xfrm>
            <a:off x="1160462" y="1828800"/>
            <a:ext cx="7297737"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l"/>
              <a:defRPr sz="2500">
                <a:solidFill>
                  <a:schemeClr val="tx1"/>
                </a:solidFill>
                <a:latin typeface="+mn-lt"/>
              </a:defRPr>
            </a:lvl2pPr>
            <a:lvl3pPr marL="1143000" indent="-228600" algn="l" rtl="0" eaLnBrk="0" fontAlgn="base" hangingPunct="0">
              <a:spcBef>
                <a:spcPct val="20000"/>
              </a:spcBef>
              <a:spcAft>
                <a:spcPct val="0"/>
              </a:spcAft>
              <a:buClr>
                <a:schemeClr val="tx2"/>
              </a:buClr>
              <a:buSzPct val="65000"/>
              <a:buFont typeface="Wingdings" pitchFamily="2" charset="2"/>
              <a:buChar char="¡"/>
              <a:defRPr sz="22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l"/>
              <a:defRPr sz="1900">
                <a:solidFill>
                  <a:schemeClr val="tx1"/>
                </a:solidFill>
                <a:latin typeface="+mn-lt"/>
              </a:defRPr>
            </a:lvl4pPr>
            <a:lvl5pPr marL="2057400" indent="-228600" algn="l" rtl="0" eaLnBrk="0" fontAlgn="base" hangingPunct="0">
              <a:spcBef>
                <a:spcPct val="20000"/>
              </a:spcBef>
              <a:spcAft>
                <a:spcPct val="0"/>
              </a:spcAft>
              <a:buClr>
                <a:schemeClr val="tx2"/>
              </a:buClr>
              <a:buSzPct val="60000"/>
              <a:buFont typeface="Wingdings" pitchFamily="2" charset="2"/>
              <a:buChar char="¡"/>
              <a:defRPr sz="1900">
                <a:solidFill>
                  <a:schemeClr val="tx1"/>
                </a:solidFill>
                <a:latin typeface="+mn-lt"/>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9pPr>
          </a:lstStyle>
          <a:p>
            <a:r>
              <a:rPr lang="en-US" sz="2200" dirty="0" smtClean="0">
                <a:solidFill>
                  <a:srgbClr val="0000EE"/>
                </a:solidFill>
                <a:latin typeface="Times New Roman" pitchFamily="18" charset="0"/>
                <a:cs typeface="Times New Roman" pitchFamily="18" charset="0"/>
              </a:rPr>
              <a:t>Enhance details in the darker regions of an image at the expense of detail in brighter regions.</a:t>
            </a:r>
          </a:p>
          <a:p>
            <a:r>
              <a:rPr lang="en-US" sz="2200" dirty="0" smtClean="0">
                <a:solidFill>
                  <a:srgbClr val="0000EE"/>
                </a:solidFill>
                <a:latin typeface="Times New Roman" pitchFamily="18" charset="0"/>
                <a:cs typeface="Times New Roman" pitchFamily="18" charset="0"/>
              </a:rPr>
              <a:t>Often used to display Fourier Transform of an image</a:t>
            </a:r>
          </a:p>
        </p:txBody>
      </p:sp>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344863"/>
            <a:ext cx="3429000" cy="288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descr="cameramanff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7338" y="3906838"/>
            <a:ext cx="22955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cameramanfft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1000" y="3906838"/>
            <a:ext cx="22955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p:cNvGraphicFramePr>
            <a:graphicFrameLocks noChangeAspect="1"/>
          </p:cNvGraphicFramePr>
          <p:nvPr>
            <p:extLst>
              <p:ext uri="{D42A27DB-BD31-4B8C-83A1-F6EECF244321}">
                <p14:modId xmlns:p14="http://schemas.microsoft.com/office/powerpoint/2010/main" val="45323598"/>
              </p:ext>
            </p:extLst>
          </p:nvPr>
        </p:nvGraphicFramePr>
        <p:xfrm>
          <a:off x="3124200" y="3040063"/>
          <a:ext cx="3200400" cy="609600"/>
        </p:xfrm>
        <a:graphic>
          <a:graphicData uri="http://schemas.openxmlformats.org/presentationml/2006/ole">
            <mc:AlternateContent xmlns:mc="http://schemas.openxmlformats.org/markup-compatibility/2006">
              <mc:Choice xmlns:v="urn:schemas-microsoft-com:vml" Requires="v">
                <p:oleObj spid="_x0000_s27703" name="Equation" r:id="rId6" imgW="1325520" imgH="246600" progId="Equation.3">
                  <p:embed/>
                </p:oleObj>
              </mc:Choice>
              <mc:Fallback>
                <p:oleObj name="Equation" r:id="rId6" imgW="1325520" imgH="246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3040063"/>
                        <a:ext cx="3200400" cy="6096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 name="TextBox 12"/>
          <p:cNvSpPr txBox="1"/>
          <p:nvPr/>
        </p:nvSpPr>
        <p:spPr>
          <a:xfrm>
            <a:off x="1295400" y="4572000"/>
            <a:ext cx="962123" cy="338554"/>
          </a:xfrm>
          <a:prstGeom prst="rect">
            <a:avLst/>
          </a:prstGeom>
          <a:noFill/>
        </p:spPr>
        <p:txBody>
          <a:bodyPr wrap="none" rtlCol="0">
            <a:spAutoFit/>
          </a:bodyPr>
          <a:lstStyle/>
          <a:p>
            <a:r>
              <a:rPr lang="en-US" sz="1600" dirty="0" smtClean="0">
                <a:solidFill>
                  <a:schemeClr val="bg2"/>
                </a:solidFill>
              </a:rPr>
              <a:t>compress</a:t>
            </a:r>
            <a:endParaRPr lang="en-US" sz="1600" dirty="0">
              <a:solidFill>
                <a:schemeClr val="bg2"/>
              </a:solidFill>
            </a:endParaRPr>
          </a:p>
        </p:txBody>
      </p:sp>
      <p:sp>
        <p:nvSpPr>
          <p:cNvPr id="14" name="TextBox 13"/>
          <p:cNvSpPr txBox="1"/>
          <p:nvPr/>
        </p:nvSpPr>
        <p:spPr>
          <a:xfrm>
            <a:off x="838200" y="5334000"/>
            <a:ext cx="734496" cy="338554"/>
          </a:xfrm>
          <a:prstGeom prst="rect">
            <a:avLst/>
          </a:prstGeom>
          <a:noFill/>
        </p:spPr>
        <p:txBody>
          <a:bodyPr wrap="none" rtlCol="0">
            <a:spAutoFit/>
          </a:bodyPr>
          <a:lstStyle/>
          <a:p>
            <a:r>
              <a:rPr lang="en-US" sz="1600" dirty="0" smtClean="0">
                <a:solidFill>
                  <a:schemeClr val="bg2"/>
                </a:solidFill>
              </a:rPr>
              <a:t>stretch</a:t>
            </a:r>
            <a:endParaRPr lang="en-US" sz="1600" dirty="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36</a:t>
            </a:fld>
            <a:endParaRPr lang="en-US" dirty="0" smtClean="0"/>
          </a:p>
        </p:txBody>
      </p:sp>
      <p:sp>
        <p:nvSpPr>
          <p:cNvPr id="8" name="Rectangle 3"/>
          <p:cNvSpPr txBox="1">
            <a:spLocks noChangeArrowheads="1"/>
          </p:cNvSpPr>
          <p:nvPr/>
        </p:nvSpPr>
        <p:spPr bwMode="auto">
          <a:xfrm>
            <a:off x="1524000" y="2209800"/>
            <a:ext cx="69342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l"/>
              <a:defRPr sz="2500">
                <a:solidFill>
                  <a:schemeClr val="tx1"/>
                </a:solidFill>
                <a:latin typeface="+mn-lt"/>
              </a:defRPr>
            </a:lvl2pPr>
            <a:lvl3pPr marL="1143000" indent="-228600" algn="l" rtl="0" eaLnBrk="0" fontAlgn="base" hangingPunct="0">
              <a:spcBef>
                <a:spcPct val="20000"/>
              </a:spcBef>
              <a:spcAft>
                <a:spcPct val="0"/>
              </a:spcAft>
              <a:buClr>
                <a:schemeClr val="tx2"/>
              </a:buClr>
              <a:buSzPct val="65000"/>
              <a:buFont typeface="Wingdings" pitchFamily="2" charset="2"/>
              <a:buChar char="¡"/>
              <a:defRPr sz="22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l"/>
              <a:defRPr sz="1900">
                <a:solidFill>
                  <a:schemeClr val="tx1"/>
                </a:solidFill>
                <a:latin typeface="+mn-lt"/>
              </a:defRPr>
            </a:lvl4pPr>
            <a:lvl5pPr marL="2057400" indent="-228600" algn="l" rtl="0" eaLnBrk="0" fontAlgn="base" hangingPunct="0">
              <a:spcBef>
                <a:spcPct val="20000"/>
              </a:spcBef>
              <a:spcAft>
                <a:spcPct val="0"/>
              </a:spcAft>
              <a:buClr>
                <a:schemeClr val="tx2"/>
              </a:buClr>
              <a:buSzPct val="60000"/>
              <a:buFont typeface="Wingdings" pitchFamily="2" charset="2"/>
              <a:buChar char="¡"/>
              <a:defRPr sz="1900">
                <a:solidFill>
                  <a:schemeClr val="tx1"/>
                </a:solidFill>
                <a:latin typeface="+mn-lt"/>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9pPr>
          </a:lstStyle>
          <a:p>
            <a:pPr>
              <a:buClr>
                <a:srgbClr val="D230C6"/>
              </a:buClr>
              <a:buSzPct val="86000"/>
              <a:buFont typeface="Arial" pitchFamily="34" charset="0"/>
              <a:buChar char="•"/>
            </a:pPr>
            <a:r>
              <a:rPr lang="en-US" sz="2200" dirty="0" smtClean="0">
                <a:solidFill>
                  <a:srgbClr val="0000EE"/>
                </a:solidFill>
                <a:latin typeface="Times New Roman" pitchFamily="18" charset="0"/>
                <a:cs typeface="Times New Roman" pitchFamily="18" charset="0"/>
              </a:rPr>
              <a:t>Reverse effect of that obtained using logarithmic mapping.</a:t>
            </a:r>
          </a:p>
        </p:txBody>
      </p:sp>
      <p:sp>
        <p:nvSpPr>
          <p:cNvPr id="9" name="Rectangle 2"/>
          <p:cNvSpPr txBox="1">
            <a:spLocks noChangeArrowheads="1"/>
          </p:cNvSpPr>
          <p:nvPr/>
        </p:nvSpPr>
        <p:spPr bwMode="auto">
          <a:xfrm>
            <a:off x="1524000" y="646327"/>
            <a:ext cx="693420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kumimoji="1" sz="3600">
                <a:solidFill>
                  <a:schemeClr val="tx2"/>
                </a:solidFill>
                <a:latin typeface="+mj-lt"/>
                <a:ea typeface="+mj-ea"/>
                <a:cs typeface="+mj-cs"/>
              </a:defRPr>
            </a:lvl1pPr>
            <a:lvl2pPr algn="ctr" rtl="0" eaLnBrk="0" fontAlgn="base" hangingPunct="0">
              <a:spcBef>
                <a:spcPct val="0"/>
              </a:spcBef>
              <a:spcAft>
                <a:spcPct val="0"/>
              </a:spcAft>
              <a:defRPr kumimoji="1" sz="3600">
                <a:solidFill>
                  <a:schemeClr val="tx2"/>
                </a:solidFill>
                <a:latin typeface="Times New Roman" pitchFamily="18" charset="0"/>
              </a:defRPr>
            </a:lvl2pPr>
            <a:lvl3pPr algn="ctr" rtl="0" eaLnBrk="0" fontAlgn="base" hangingPunct="0">
              <a:spcBef>
                <a:spcPct val="0"/>
              </a:spcBef>
              <a:spcAft>
                <a:spcPct val="0"/>
              </a:spcAft>
              <a:defRPr kumimoji="1" sz="3600">
                <a:solidFill>
                  <a:schemeClr val="tx2"/>
                </a:solidFill>
                <a:latin typeface="Times New Roman" pitchFamily="18" charset="0"/>
              </a:defRPr>
            </a:lvl3pPr>
            <a:lvl4pPr algn="ctr" rtl="0" eaLnBrk="0" fontAlgn="base" hangingPunct="0">
              <a:spcBef>
                <a:spcPct val="0"/>
              </a:spcBef>
              <a:spcAft>
                <a:spcPct val="0"/>
              </a:spcAft>
              <a:defRPr kumimoji="1" sz="3600">
                <a:solidFill>
                  <a:schemeClr val="tx2"/>
                </a:solidFill>
                <a:latin typeface="Times New Roman" pitchFamily="18" charset="0"/>
              </a:defRPr>
            </a:lvl4pPr>
            <a:lvl5pPr algn="ctr" rtl="0" eaLnBrk="0" fontAlgn="base" hangingPunct="0">
              <a:spcBef>
                <a:spcPct val="0"/>
              </a:spcBef>
              <a:spcAft>
                <a:spcPct val="0"/>
              </a:spcAft>
              <a:defRPr kumimoji="1" sz="3600">
                <a:solidFill>
                  <a:schemeClr val="tx2"/>
                </a:solidFill>
                <a:latin typeface="Times New Roman" pitchFamily="18" charset="0"/>
              </a:defRPr>
            </a:lvl5pPr>
            <a:lvl6pPr marL="457200" algn="ctr" rtl="0" eaLnBrk="0" fontAlgn="base" hangingPunct="0">
              <a:spcBef>
                <a:spcPct val="0"/>
              </a:spcBef>
              <a:spcAft>
                <a:spcPct val="0"/>
              </a:spcAft>
              <a:defRPr kumimoji="1" sz="3600">
                <a:solidFill>
                  <a:schemeClr val="tx2"/>
                </a:solidFill>
                <a:latin typeface="Times New Roman" pitchFamily="18" charset="0"/>
              </a:defRPr>
            </a:lvl6pPr>
            <a:lvl7pPr marL="914400" algn="ctr" rtl="0" eaLnBrk="0" fontAlgn="base" hangingPunct="0">
              <a:spcBef>
                <a:spcPct val="0"/>
              </a:spcBef>
              <a:spcAft>
                <a:spcPct val="0"/>
              </a:spcAft>
              <a:defRPr kumimoji="1" sz="3600">
                <a:solidFill>
                  <a:schemeClr val="tx2"/>
                </a:solidFill>
                <a:latin typeface="Times New Roman" pitchFamily="18" charset="0"/>
              </a:defRPr>
            </a:lvl7pPr>
            <a:lvl8pPr marL="1371600" algn="ctr" rtl="0" eaLnBrk="0" fontAlgn="base" hangingPunct="0">
              <a:spcBef>
                <a:spcPct val="0"/>
              </a:spcBef>
              <a:spcAft>
                <a:spcPct val="0"/>
              </a:spcAft>
              <a:defRPr kumimoji="1" sz="3600">
                <a:solidFill>
                  <a:schemeClr val="tx2"/>
                </a:solidFill>
                <a:latin typeface="Times New Roman" pitchFamily="18" charset="0"/>
              </a:defRPr>
            </a:lvl8pPr>
            <a:lvl9pPr marL="1828800" algn="ctr" rtl="0" eaLnBrk="0" fontAlgn="base" hangingPunct="0">
              <a:spcBef>
                <a:spcPct val="0"/>
              </a:spcBef>
              <a:spcAft>
                <a:spcPct val="0"/>
              </a:spcAft>
              <a:defRPr kumimoji="1" sz="3600">
                <a:solidFill>
                  <a:schemeClr val="tx2"/>
                </a:solidFill>
                <a:latin typeface="Times New Roman" pitchFamily="18" charset="0"/>
              </a:defRPr>
            </a:lvl9pPr>
          </a:lstStyle>
          <a:p>
            <a:pPr algn="l"/>
            <a:r>
              <a:rPr lang="en-US" b="1" dirty="0" smtClean="0">
                <a:solidFill>
                  <a:srgbClr val="D230C6"/>
                </a:solidFill>
                <a:latin typeface="Times New Roman" pitchFamily="18" charset="0"/>
                <a:cs typeface="Times New Roman" pitchFamily="18" charset="0"/>
              </a:rPr>
              <a:t>Exponential transformation</a:t>
            </a:r>
          </a:p>
        </p:txBody>
      </p:sp>
      <p:pic>
        <p:nvPicPr>
          <p:cNvPr id="10"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3352800"/>
            <a:ext cx="3276600" cy="2747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sz="1800" b="1" i="1" u="sng" dirty="0" err="1">
                <a:solidFill>
                  <a:srgbClr val="0000EE"/>
                </a:solidFill>
                <a:latin typeface="Times New Roman" pitchFamily="18" charset="0"/>
                <a:cs typeface="Times New Roman" pitchFamily="18" charset="0"/>
              </a:rPr>
              <a:t>logaritmic</a:t>
            </a:r>
            <a:r>
              <a:rPr lang="en-IN" sz="1800" b="1" i="1" u="sng" dirty="0">
                <a:solidFill>
                  <a:srgbClr val="0000EE"/>
                </a:solidFill>
                <a:latin typeface="Times New Roman" pitchFamily="18" charset="0"/>
                <a:cs typeface="Times New Roman" pitchFamily="18" charset="0"/>
              </a:rPr>
              <a:t> transformations (using c*log(1+f))</a:t>
            </a:r>
            <a:endParaRPr lang="en-US" sz="1800" dirty="0">
              <a:solidFill>
                <a:srgbClr val="0000EE"/>
              </a:solidFill>
              <a:latin typeface="Times New Roman" pitchFamily="18" charset="0"/>
              <a:cs typeface="Times New Roman" pitchFamily="18" charset="0"/>
            </a:endParaRPr>
          </a:p>
          <a:p>
            <a:r>
              <a:rPr lang="en-IN" sz="1800" dirty="0">
                <a:solidFill>
                  <a:srgbClr val="0000EE"/>
                </a:solidFill>
                <a:latin typeface="Times New Roman" pitchFamily="18" charset="0"/>
                <a:cs typeface="Times New Roman" pitchFamily="18" charset="0"/>
              </a:rPr>
              <a:t>usually, logarithmic transformation used to brighten the intensities of an image of lower intensity values. its function in </a:t>
            </a:r>
            <a:r>
              <a:rPr lang="en-IN" sz="1800" dirty="0" err="1">
                <a:solidFill>
                  <a:srgbClr val="0000EE"/>
                </a:solidFill>
                <a:latin typeface="Times New Roman" pitchFamily="18" charset="0"/>
                <a:cs typeface="Times New Roman" pitchFamily="18" charset="0"/>
              </a:rPr>
              <a:t>matlab</a:t>
            </a:r>
            <a:r>
              <a:rPr lang="en-IN" sz="1800" dirty="0">
                <a:solidFill>
                  <a:srgbClr val="0000EE"/>
                </a:solidFill>
                <a:latin typeface="Times New Roman" pitchFamily="18" charset="0"/>
                <a:cs typeface="Times New Roman" pitchFamily="18" charset="0"/>
              </a:rPr>
              <a:t> can be shown as,    g = c*log(1+double(f)) . here, we paste some </a:t>
            </a:r>
            <a:r>
              <a:rPr lang="en-IN" sz="1800" dirty="0" err="1">
                <a:solidFill>
                  <a:srgbClr val="0000EE"/>
                </a:solidFill>
                <a:latin typeface="Times New Roman" pitchFamily="18" charset="0"/>
                <a:cs typeface="Times New Roman" pitchFamily="18" charset="0"/>
              </a:rPr>
              <a:t>matlab</a:t>
            </a:r>
            <a:r>
              <a:rPr lang="en-IN" sz="1800" dirty="0">
                <a:solidFill>
                  <a:srgbClr val="0000EE"/>
                </a:solidFill>
                <a:latin typeface="Times New Roman" pitchFamily="18" charset="0"/>
                <a:cs typeface="Times New Roman" pitchFamily="18" charset="0"/>
              </a:rPr>
              <a:t> code example  for </a:t>
            </a:r>
            <a:r>
              <a:rPr lang="en-IN" sz="1800" dirty="0" err="1">
                <a:solidFill>
                  <a:srgbClr val="0000EE"/>
                </a:solidFill>
                <a:latin typeface="Times New Roman" pitchFamily="18" charset="0"/>
                <a:cs typeface="Times New Roman" pitchFamily="18" charset="0"/>
              </a:rPr>
              <a:t>logaritmic</a:t>
            </a:r>
            <a:r>
              <a:rPr lang="en-IN" sz="1800" dirty="0">
                <a:solidFill>
                  <a:srgbClr val="0000EE"/>
                </a:solidFill>
                <a:latin typeface="Times New Roman" pitchFamily="18" charset="0"/>
                <a:cs typeface="Times New Roman" pitchFamily="18" charset="0"/>
              </a:rPr>
              <a:t> transformation :)</a:t>
            </a:r>
            <a:endParaRPr lang="en-US" sz="1800" dirty="0">
              <a:solidFill>
                <a:srgbClr val="0000EE"/>
              </a:solidFill>
              <a:latin typeface="Times New Roman" pitchFamily="18" charset="0"/>
              <a:cs typeface="Times New Roman" pitchFamily="18" charset="0"/>
            </a:endParaRPr>
          </a:p>
          <a:p>
            <a:r>
              <a:rPr lang="en-IN" sz="1800" dirty="0">
                <a:solidFill>
                  <a:srgbClr val="0000EE"/>
                </a:solidFill>
                <a:latin typeface="Times New Roman" pitchFamily="18" charset="0"/>
                <a:cs typeface="Times New Roman" pitchFamily="18" charset="0"/>
              </a:rPr>
              <a:t> </a:t>
            </a:r>
            <a:endParaRPr lang="en-US" sz="1800" dirty="0">
              <a:solidFill>
                <a:srgbClr val="0000EE"/>
              </a:solidFill>
              <a:latin typeface="Times New Roman" pitchFamily="18" charset="0"/>
              <a:cs typeface="Times New Roman" pitchFamily="18" charset="0"/>
            </a:endParaRPr>
          </a:p>
          <a:p>
            <a:r>
              <a:rPr lang="en-IN" sz="1800" dirty="0">
                <a:solidFill>
                  <a:srgbClr val="0000EE"/>
                </a:solidFill>
                <a:latin typeface="Times New Roman" pitchFamily="18" charset="0"/>
                <a:cs typeface="Times New Roman" pitchFamily="18" charset="0"/>
              </a:rPr>
              <a:t>&gt;&gt;   I = </a:t>
            </a:r>
            <a:r>
              <a:rPr lang="en-IN" sz="1800" dirty="0" err="1">
                <a:solidFill>
                  <a:srgbClr val="0000EE"/>
                </a:solidFill>
                <a:latin typeface="Times New Roman" pitchFamily="18" charset="0"/>
                <a:cs typeface="Times New Roman" pitchFamily="18" charset="0"/>
              </a:rPr>
              <a:t>imread</a:t>
            </a:r>
            <a:r>
              <a:rPr lang="en-IN" sz="1800" dirty="0">
                <a:solidFill>
                  <a:srgbClr val="0000EE"/>
                </a:solidFill>
                <a:latin typeface="Times New Roman" pitchFamily="18" charset="0"/>
                <a:cs typeface="Times New Roman" pitchFamily="18" charset="0"/>
              </a:rPr>
              <a:t>('</a:t>
            </a:r>
            <a:r>
              <a:rPr lang="en-IN" sz="1800" dirty="0" err="1">
                <a:solidFill>
                  <a:srgbClr val="0000EE"/>
                </a:solidFill>
                <a:latin typeface="Times New Roman" pitchFamily="18" charset="0"/>
                <a:cs typeface="Times New Roman" pitchFamily="18" charset="0"/>
              </a:rPr>
              <a:t>tire.tif</a:t>
            </a:r>
            <a:r>
              <a:rPr lang="en-IN" sz="1800" dirty="0">
                <a:solidFill>
                  <a:srgbClr val="0000EE"/>
                </a:solidFill>
                <a:latin typeface="Times New Roman" pitchFamily="18" charset="0"/>
                <a:cs typeface="Times New Roman" pitchFamily="18" charset="0"/>
              </a:rPr>
              <a:t>');</a:t>
            </a:r>
            <a:endParaRPr lang="en-US" sz="1800" dirty="0">
              <a:solidFill>
                <a:srgbClr val="0000EE"/>
              </a:solidFill>
              <a:latin typeface="Times New Roman" pitchFamily="18" charset="0"/>
              <a:cs typeface="Times New Roman" pitchFamily="18" charset="0"/>
            </a:endParaRPr>
          </a:p>
          <a:p>
            <a:r>
              <a:rPr lang="en-IN" sz="1800" dirty="0">
                <a:solidFill>
                  <a:srgbClr val="0000EE"/>
                </a:solidFill>
                <a:latin typeface="Times New Roman" pitchFamily="18" charset="0"/>
                <a:cs typeface="Times New Roman" pitchFamily="18" charset="0"/>
              </a:rPr>
              <a:t>&gt;&gt;   I2=im2double(I);</a:t>
            </a:r>
            <a:endParaRPr lang="en-US" sz="1800" dirty="0">
              <a:solidFill>
                <a:srgbClr val="0000EE"/>
              </a:solidFill>
              <a:latin typeface="Times New Roman" pitchFamily="18" charset="0"/>
              <a:cs typeface="Times New Roman" pitchFamily="18" charset="0"/>
            </a:endParaRPr>
          </a:p>
          <a:p>
            <a:r>
              <a:rPr lang="en-IN" sz="1800" dirty="0">
                <a:solidFill>
                  <a:srgbClr val="0000EE"/>
                </a:solidFill>
                <a:latin typeface="Times New Roman" pitchFamily="18" charset="0"/>
                <a:cs typeface="Times New Roman" pitchFamily="18" charset="0"/>
              </a:rPr>
              <a:t>&gt;&gt;   J=1*log(1+I2);</a:t>
            </a:r>
            <a:endParaRPr lang="en-US" sz="1800" dirty="0">
              <a:solidFill>
                <a:srgbClr val="0000EE"/>
              </a:solidFill>
              <a:latin typeface="Times New Roman" pitchFamily="18" charset="0"/>
              <a:cs typeface="Times New Roman" pitchFamily="18" charset="0"/>
            </a:endParaRPr>
          </a:p>
          <a:p>
            <a:r>
              <a:rPr lang="en-IN" sz="1800" dirty="0">
                <a:solidFill>
                  <a:srgbClr val="0000EE"/>
                </a:solidFill>
                <a:latin typeface="Times New Roman" pitchFamily="18" charset="0"/>
                <a:cs typeface="Times New Roman" pitchFamily="18" charset="0"/>
              </a:rPr>
              <a:t>&gt;&gt;   J2=2*log(1+I2); </a:t>
            </a:r>
            <a:endParaRPr lang="en-US" sz="1800" dirty="0">
              <a:solidFill>
                <a:srgbClr val="0000EE"/>
              </a:solidFill>
              <a:latin typeface="Times New Roman" pitchFamily="18" charset="0"/>
              <a:cs typeface="Times New Roman" pitchFamily="18" charset="0"/>
            </a:endParaRPr>
          </a:p>
          <a:p>
            <a:r>
              <a:rPr lang="en-IN" sz="1800" dirty="0">
                <a:solidFill>
                  <a:srgbClr val="0000EE"/>
                </a:solidFill>
                <a:latin typeface="Times New Roman" pitchFamily="18" charset="0"/>
                <a:cs typeface="Times New Roman" pitchFamily="18" charset="0"/>
              </a:rPr>
              <a:t>&gt;&gt;   J3=5*log(1+I2); </a:t>
            </a:r>
            <a:endParaRPr lang="en-US" sz="1800" dirty="0">
              <a:solidFill>
                <a:srgbClr val="0000EE"/>
              </a:solidFill>
              <a:latin typeface="Times New Roman" pitchFamily="18" charset="0"/>
              <a:cs typeface="Times New Roman" pitchFamily="18" charset="0"/>
            </a:endParaRPr>
          </a:p>
          <a:p>
            <a:r>
              <a:rPr lang="en-IN" sz="1800" dirty="0">
                <a:solidFill>
                  <a:srgbClr val="0000EE"/>
                </a:solidFill>
                <a:latin typeface="Times New Roman" pitchFamily="18" charset="0"/>
                <a:cs typeface="Times New Roman" pitchFamily="18" charset="0"/>
              </a:rPr>
              <a:t>&gt;&gt;   </a:t>
            </a:r>
            <a:r>
              <a:rPr lang="en-IN" sz="1800" dirty="0" err="1">
                <a:solidFill>
                  <a:srgbClr val="0000EE"/>
                </a:solidFill>
                <a:latin typeface="Times New Roman" pitchFamily="18" charset="0"/>
                <a:cs typeface="Times New Roman" pitchFamily="18" charset="0"/>
              </a:rPr>
              <a:t>imshow</a:t>
            </a:r>
            <a:r>
              <a:rPr lang="en-IN" sz="1800" dirty="0">
                <a:solidFill>
                  <a:srgbClr val="0000EE"/>
                </a:solidFill>
                <a:latin typeface="Times New Roman" pitchFamily="18" charset="0"/>
                <a:cs typeface="Times New Roman" pitchFamily="18" charset="0"/>
              </a:rPr>
              <a:t>(I) </a:t>
            </a:r>
            <a:endParaRPr lang="en-US" sz="1800" dirty="0">
              <a:solidFill>
                <a:srgbClr val="0000EE"/>
              </a:solidFill>
              <a:latin typeface="Times New Roman" pitchFamily="18" charset="0"/>
              <a:cs typeface="Times New Roman" pitchFamily="18" charset="0"/>
            </a:endParaRPr>
          </a:p>
          <a:p>
            <a:r>
              <a:rPr lang="en-IN" sz="1800" dirty="0">
                <a:solidFill>
                  <a:srgbClr val="0000EE"/>
                </a:solidFill>
                <a:latin typeface="Times New Roman" pitchFamily="18" charset="0"/>
                <a:cs typeface="Times New Roman" pitchFamily="18" charset="0"/>
              </a:rPr>
              <a:t>&gt;&gt;   figure, </a:t>
            </a:r>
            <a:r>
              <a:rPr lang="en-IN" sz="1800" dirty="0" err="1">
                <a:solidFill>
                  <a:srgbClr val="0000EE"/>
                </a:solidFill>
                <a:latin typeface="Times New Roman" pitchFamily="18" charset="0"/>
                <a:cs typeface="Times New Roman" pitchFamily="18" charset="0"/>
              </a:rPr>
              <a:t>imshow</a:t>
            </a:r>
            <a:r>
              <a:rPr lang="en-IN" sz="1800" dirty="0">
                <a:solidFill>
                  <a:srgbClr val="0000EE"/>
                </a:solidFill>
                <a:latin typeface="Times New Roman" pitchFamily="18" charset="0"/>
                <a:cs typeface="Times New Roman" pitchFamily="18" charset="0"/>
              </a:rPr>
              <a:t>(J)</a:t>
            </a:r>
            <a:endParaRPr lang="en-US" sz="1800" dirty="0">
              <a:solidFill>
                <a:srgbClr val="0000EE"/>
              </a:solidFill>
              <a:latin typeface="Times New Roman" pitchFamily="18" charset="0"/>
              <a:cs typeface="Times New Roman" pitchFamily="18" charset="0"/>
            </a:endParaRPr>
          </a:p>
          <a:p>
            <a:r>
              <a:rPr lang="en-IN" sz="1600" dirty="0">
                <a:solidFill>
                  <a:srgbClr val="0000EE"/>
                </a:solidFill>
                <a:latin typeface="Times New Roman" pitchFamily="18" charset="0"/>
                <a:cs typeface="Times New Roman" pitchFamily="18" charset="0"/>
              </a:rPr>
              <a:t>&gt;&gt;   figure, </a:t>
            </a:r>
            <a:r>
              <a:rPr lang="en-IN" sz="1600" dirty="0" err="1">
                <a:solidFill>
                  <a:srgbClr val="0000EE"/>
                </a:solidFill>
                <a:latin typeface="Times New Roman" pitchFamily="18" charset="0"/>
                <a:cs typeface="Times New Roman" pitchFamily="18" charset="0"/>
              </a:rPr>
              <a:t>imshow</a:t>
            </a:r>
            <a:r>
              <a:rPr lang="en-IN" sz="1600" dirty="0">
                <a:solidFill>
                  <a:srgbClr val="0000EE"/>
                </a:solidFill>
                <a:latin typeface="Times New Roman" pitchFamily="18" charset="0"/>
                <a:cs typeface="Times New Roman" pitchFamily="18" charset="0"/>
              </a:rPr>
              <a:t>(J2)</a:t>
            </a:r>
            <a:endParaRPr lang="en-US" sz="1600" dirty="0">
              <a:solidFill>
                <a:srgbClr val="0000EE"/>
              </a:solidFill>
              <a:latin typeface="Times New Roman" pitchFamily="18" charset="0"/>
              <a:cs typeface="Times New Roman" pitchFamily="18" charset="0"/>
            </a:endParaRPr>
          </a:p>
          <a:p>
            <a:r>
              <a:rPr lang="en-IN" sz="1600" dirty="0">
                <a:solidFill>
                  <a:srgbClr val="0000EE"/>
                </a:solidFill>
                <a:latin typeface="Times New Roman" pitchFamily="18" charset="0"/>
                <a:cs typeface="Times New Roman" pitchFamily="18" charset="0"/>
              </a:rPr>
              <a:t>&gt;&gt;   figure, </a:t>
            </a:r>
            <a:r>
              <a:rPr lang="en-IN" sz="1600" dirty="0" err="1">
                <a:solidFill>
                  <a:srgbClr val="0000EE"/>
                </a:solidFill>
                <a:latin typeface="Times New Roman" pitchFamily="18" charset="0"/>
                <a:cs typeface="Times New Roman" pitchFamily="18" charset="0"/>
              </a:rPr>
              <a:t>imshow</a:t>
            </a:r>
            <a:r>
              <a:rPr lang="en-IN" sz="1600" dirty="0">
                <a:solidFill>
                  <a:srgbClr val="0000EE"/>
                </a:solidFill>
                <a:latin typeface="Times New Roman" pitchFamily="18" charset="0"/>
                <a:cs typeface="Times New Roman" pitchFamily="18" charset="0"/>
              </a:rPr>
              <a:t>(J3)</a:t>
            </a:r>
            <a:endParaRPr lang="en-US" sz="1600" dirty="0">
              <a:solidFill>
                <a:srgbClr val="0000EE"/>
              </a:solidFill>
              <a:latin typeface="Times New Roman" pitchFamily="18" charset="0"/>
              <a:cs typeface="Times New Roman" pitchFamily="18" charset="0"/>
            </a:endParaRPr>
          </a:p>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37</a:t>
            </a:fld>
            <a:endParaRPr lang="en-US"/>
          </a:p>
        </p:txBody>
      </p:sp>
    </p:spTree>
    <p:extLst>
      <p:ext uri="{BB962C8B-B14F-4D97-AF65-F5344CB8AC3E}">
        <p14:creationId xmlns:p14="http://schemas.microsoft.com/office/powerpoint/2010/main" val="19751384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38</a:t>
            </a:fld>
            <a:endParaRPr lang="en-US"/>
          </a:p>
        </p:txBody>
      </p:sp>
      <p:pic>
        <p:nvPicPr>
          <p:cNvPr id="6" name="Content Placeholder 5" descr="http://1.bp.blogspot.com/-LyNWYdR_5BQ/T2ntB9RsaLI/AAAAAAAAAGo/TDh1Pps2nms/s400/original.jpg">
            <a:hlinkClick r:id="rId2"/>
          </p:cNvPr>
          <p:cNvPicPr>
            <a:picLocks noGrp="1"/>
          </p:cNvPicPr>
          <p:nvPr>
            <p:ph idx="1"/>
          </p:nvPr>
        </p:nvPicPr>
        <p:blipFill>
          <a:blip r:embed="rId3" cstate="print"/>
          <a:srcRect/>
          <a:stretch>
            <a:fillRect/>
          </a:stretch>
        </p:blipFill>
        <p:spPr bwMode="auto">
          <a:xfrm>
            <a:off x="1752600" y="1600200"/>
            <a:ext cx="2514600" cy="2133599"/>
          </a:xfrm>
          <a:prstGeom prst="rect">
            <a:avLst/>
          </a:prstGeom>
          <a:noFill/>
          <a:ln w="9525">
            <a:noFill/>
            <a:miter lim="800000"/>
            <a:headEnd/>
            <a:tailEnd/>
          </a:ln>
        </p:spPr>
      </p:pic>
      <p:pic>
        <p:nvPicPr>
          <p:cNvPr id="7" name="Picture 6" descr="http://3.bp.blogspot.com/-LPqEt-7FZ1U/T2ntWEl7SlI/AAAAAAAAAGw/LbFqGpzb3RY/s400/J.jpg">
            <a:hlinkClick r:id="rId4"/>
          </p:cNvPr>
          <p:cNvPicPr/>
          <p:nvPr/>
        </p:nvPicPr>
        <p:blipFill>
          <a:blip r:embed="rId5" cstate="print"/>
          <a:srcRect/>
          <a:stretch>
            <a:fillRect/>
          </a:stretch>
        </p:blipFill>
        <p:spPr bwMode="auto">
          <a:xfrm>
            <a:off x="5257800" y="1752600"/>
            <a:ext cx="2971800" cy="1828800"/>
          </a:xfrm>
          <a:prstGeom prst="rect">
            <a:avLst/>
          </a:prstGeom>
          <a:noFill/>
          <a:ln w="9525">
            <a:noFill/>
            <a:miter lim="800000"/>
            <a:headEnd/>
            <a:tailEnd/>
          </a:ln>
        </p:spPr>
      </p:pic>
      <p:pic>
        <p:nvPicPr>
          <p:cNvPr id="8" name="Picture 7" descr="http://2.bp.blogspot.com/-Qli0HNz4kEw/T2ntsbcHecI/AAAAAAAAAG4/85U2ayKRTrw/s400/J2.jpg">
            <a:hlinkClick r:id="rId6"/>
          </p:cNvPr>
          <p:cNvPicPr/>
          <p:nvPr/>
        </p:nvPicPr>
        <p:blipFill>
          <a:blip r:embed="rId7" cstate="print"/>
          <a:srcRect/>
          <a:stretch>
            <a:fillRect/>
          </a:stretch>
        </p:blipFill>
        <p:spPr bwMode="auto">
          <a:xfrm>
            <a:off x="1676400" y="4038600"/>
            <a:ext cx="2743200" cy="2565082"/>
          </a:xfrm>
          <a:prstGeom prst="rect">
            <a:avLst/>
          </a:prstGeom>
          <a:noFill/>
          <a:ln w="9525">
            <a:noFill/>
            <a:miter lim="800000"/>
            <a:headEnd/>
            <a:tailEnd/>
          </a:ln>
        </p:spPr>
      </p:pic>
      <p:pic>
        <p:nvPicPr>
          <p:cNvPr id="9" name="Picture 8" descr="http://1.bp.blogspot.com/-6CqQwoWZKi8/T2nuGJbpuLI/AAAAAAAAAHA/379BQsRp3O0/s400/J3.jpg">
            <a:hlinkClick r:id="rId8"/>
          </p:cNvPr>
          <p:cNvPicPr/>
          <p:nvPr/>
        </p:nvPicPr>
        <p:blipFill>
          <a:blip r:embed="rId9" cstate="print"/>
          <a:srcRect/>
          <a:stretch>
            <a:fillRect/>
          </a:stretch>
        </p:blipFill>
        <p:spPr bwMode="auto">
          <a:xfrm>
            <a:off x="5308600" y="3962400"/>
            <a:ext cx="3128010" cy="2477135"/>
          </a:xfrm>
          <a:prstGeom prst="rect">
            <a:avLst/>
          </a:prstGeom>
          <a:noFill/>
          <a:ln w="9525">
            <a:noFill/>
            <a:miter lim="800000"/>
            <a:headEnd/>
            <a:tailEnd/>
          </a:ln>
        </p:spPr>
      </p:pic>
    </p:spTree>
    <p:extLst>
      <p:ext uri="{BB962C8B-B14F-4D97-AF65-F5344CB8AC3E}">
        <p14:creationId xmlns:p14="http://schemas.microsoft.com/office/powerpoint/2010/main" val="1731948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Date Placeholder 3"/>
          <p:cNvSpPr>
            <a:spLocks noGrp="1"/>
          </p:cNvSpPr>
          <p:nvPr>
            <p:ph type="dt" sz="quarter" idx="10"/>
          </p:nvPr>
        </p:nvSpPr>
        <p:spPr>
          <a:xfrm>
            <a:off x="533400" y="5943600"/>
            <a:ext cx="2133600" cy="457200"/>
          </a:xfrm>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39</a:t>
            </a:fld>
            <a:endParaRPr lang="en-US" dirty="0" smtClean="0"/>
          </a:p>
        </p:txBody>
      </p:sp>
      <p:sp>
        <p:nvSpPr>
          <p:cNvPr id="6" name="Rectangle 8"/>
          <p:cNvSpPr>
            <a:spLocks noGrp="1" noChangeArrowheads="1"/>
          </p:cNvSpPr>
          <p:nvPr>
            <p:ph idx="1"/>
          </p:nvPr>
        </p:nvSpPr>
        <p:spPr bwMode="auto">
          <a:xfrm>
            <a:off x="1447800" y="1905000"/>
            <a:ext cx="73136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1" tIns="45701" rIns="91401" bIns="45701"/>
          <a:lstStyle/>
          <a:p>
            <a:pPr marL="457010" indent="-457010">
              <a:buClr>
                <a:schemeClr val="bg1"/>
              </a:buClr>
              <a:buSzPct val="125000"/>
            </a:pPr>
            <a:r>
              <a:rPr lang="en-GB" sz="4000" b="1" dirty="0" smtClean="0">
                <a:solidFill>
                  <a:srgbClr val="FFFFFF"/>
                </a:solidFill>
                <a:latin typeface="Arial" charset="0"/>
              </a:rPr>
              <a:t>P </a:t>
            </a:r>
            <a:r>
              <a:rPr lang="en-GB" sz="2800" b="1" dirty="0" smtClean="0">
                <a:solidFill>
                  <a:srgbClr val="0000EE"/>
                </a:solidFill>
                <a:latin typeface="Times New Roman" pitchFamily="18" charset="0"/>
                <a:cs typeface="Times New Roman" pitchFamily="18" charset="0"/>
              </a:rPr>
              <a:t>T(f</a:t>
            </a:r>
            <a:r>
              <a:rPr lang="en-GB" sz="2800" b="1" dirty="0">
                <a:solidFill>
                  <a:srgbClr val="0000EE"/>
                </a:solidFill>
                <a:latin typeface="Times New Roman" pitchFamily="18" charset="0"/>
                <a:cs typeface="Times New Roman" pitchFamily="18" charset="0"/>
              </a:rPr>
              <a:t>) </a:t>
            </a:r>
            <a:r>
              <a:rPr lang="en-GB" sz="2800" b="1" dirty="0" smtClean="0">
                <a:solidFill>
                  <a:srgbClr val="0000EE"/>
                </a:solidFill>
                <a:latin typeface="Times New Roman" pitchFamily="18" charset="0"/>
                <a:cs typeface="Times New Roman" pitchFamily="18" charset="0"/>
              </a:rPr>
              <a:t>= c*f </a:t>
            </a:r>
            <a:r>
              <a:rPr lang="en-GB" sz="2800" b="1" baseline="30000" dirty="0" smtClean="0">
                <a:solidFill>
                  <a:srgbClr val="0000EE"/>
                </a:solidFill>
                <a:latin typeface="Times New Roman" pitchFamily="18" charset="0"/>
                <a:cs typeface="Times New Roman" pitchFamily="18" charset="0"/>
                <a:sym typeface="Symbol" pitchFamily="18" charset="2"/>
              </a:rPr>
              <a:t>   </a:t>
            </a:r>
          </a:p>
          <a:p>
            <a:pPr marL="457010" indent="-457010">
              <a:buClr>
                <a:schemeClr val="bg1"/>
              </a:buClr>
              <a:buSzPct val="125000"/>
            </a:pPr>
            <a:endParaRPr lang="en-GB" sz="4400" b="1" dirty="0">
              <a:solidFill>
                <a:srgbClr val="D230C6"/>
              </a:solidFill>
              <a:latin typeface="Arial" charset="0"/>
            </a:endParaRPr>
          </a:p>
        </p:txBody>
      </p:sp>
      <p:sp>
        <p:nvSpPr>
          <p:cNvPr id="7" name="Rectangle 8"/>
          <p:cNvSpPr>
            <a:spLocks noChangeArrowheads="1"/>
          </p:cNvSpPr>
          <p:nvPr/>
        </p:nvSpPr>
        <p:spPr bwMode="auto">
          <a:xfrm>
            <a:off x="849313" y="685800"/>
            <a:ext cx="730408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1" tIns="45701" rIns="91401" bIns="45701"/>
          <a:lstStyle/>
          <a:p>
            <a:pPr marL="457010" indent="-457010">
              <a:buClr>
                <a:schemeClr val="bg1"/>
              </a:buClr>
              <a:buSzPct val="125000"/>
            </a:pPr>
            <a:r>
              <a:rPr lang="en-GB" sz="4000" b="1" dirty="0">
                <a:solidFill>
                  <a:srgbClr val="D230C6"/>
                </a:solidFill>
                <a:latin typeface="Times New Roman" pitchFamily="18" charset="0"/>
                <a:cs typeface="Times New Roman" pitchFamily="18" charset="0"/>
              </a:rPr>
              <a:t>Power Law </a:t>
            </a:r>
            <a:r>
              <a:rPr lang="en-GB" sz="4000" b="1" dirty="0" smtClean="0">
                <a:solidFill>
                  <a:srgbClr val="D230C6"/>
                </a:solidFill>
                <a:latin typeface="Times New Roman" pitchFamily="18" charset="0"/>
                <a:cs typeface="Times New Roman" pitchFamily="18" charset="0"/>
              </a:rPr>
              <a:t>Transformations</a:t>
            </a:r>
            <a:endParaRPr lang="en-GB" sz="4000" b="1" dirty="0">
              <a:solidFill>
                <a:srgbClr val="D230C6"/>
              </a:solidFill>
              <a:latin typeface="Times New Roman" pitchFamily="18" charset="0"/>
              <a:cs typeface="Times New Roman" pitchFamily="18" charset="0"/>
            </a:endParaRPr>
          </a:p>
        </p:txBody>
      </p:sp>
      <p:pic>
        <p:nvPicPr>
          <p:cNvPr id="8"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895600"/>
            <a:ext cx="4917202" cy="349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D230C6"/>
                </a:solidFill>
                <a:latin typeface="Arial" charset="0"/>
              </a:rPr>
              <a:t>Spatial Domain</a:t>
            </a:r>
            <a:endParaRPr lang="en-US" dirty="0"/>
          </a:p>
        </p:txBody>
      </p:sp>
      <p:sp>
        <p:nvSpPr>
          <p:cNvPr id="3" name="Content Placeholder 2"/>
          <p:cNvSpPr>
            <a:spLocks noGrp="1"/>
          </p:cNvSpPr>
          <p:nvPr>
            <p:ph idx="1"/>
          </p:nvPr>
        </p:nvSpPr>
        <p:spPr/>
        <p:txBody>
          <a:bodyPr/>
          <a:lstStyle/>
          <a:p>
            <a:pPr marL="414554" indent="-414554">
              <a:buClr>
                <a:schemeClr val="bg1"/>
              </a:buClr>
              <a:buSzPct val="125000"/>
            </a:pPr>
            <a:r>
              <a:rPr lang="en-GB" sz="3200" b="1" dirty="0">
                <a:solidFill>
                  <a:srgbClr val="0000EE"/>
                </a:solidFill>
                <a:latin typeface="Times New Roman" pitchFamily="18" charset="0"/>
                <a:cs typeface="Times New Roman" pitchFamily="18" charset="0"/>
              </a:rPr>
              <a:t>As we have a function, we can </a:t>
            </a:r>
            <a:r>
              <a:rPr lang="en-GB" sz="3200" b="1" dirty="0" smtClean="0">
                <a:solidFill>
                  <a:srgbClr val="0000EE"/>
                </a:solidFill>
                <a:latin typeface="Times New Roman" pitchFamily="18" charset="0"/>
                <a:cs typeface="Times New Roman" pitchFamily="18" charset="0"/>
              </a:rPr>
              <a:t>apply </a:t>
            </a:r>
            <a:r>
              <a:rPr lang="en-GB" sz="3200" b="1" dirty="0">
                <a:solidFill>
                  <a:srgbClr val="0000EE"/>
                </a:solidFill>
                <a:latin typeface="Times New Roman" pitchFamily="18" charset="0"/>
                <a:cs typeface="Times New Roman" pitchFamily="18" charset="0"/>
              </a:rPr>
              <a:t>operators to this function, e.g</a:t>
            </a:r>
            <a:r>
              <a:rPr lang="en-GB" sz="3200" b="1" dirty="0" smtClean="0">
                <a:solidFill>
                  <a:srgbClr val="0000EE"/>
                </a:solidFill>
                <a:latin typeface="Times New Roman" pitchFamily="18" charset="0"/>
                <a:cs typeface="Times New Roman" pitchFamily="18" charset="0"/>
              </a:rPr>
              <a:t>.  </a:t>
            </a:r>
            <a:endParaRPr lang="en-GB" sz="3200" b="1" dirty="0">
              <a:solidFill>
                <a:srgbClr val="0000EE"/>
              </a:solidFill>
              <a:latin typeface="Times New Roman" pitchFamily="18" charset="0"/>
              <a:cs typeface="Times New Roman" pitchFamily="18" charset="0"/>
            </a:endParaRPr>
          </a:p>
          <a:p>
            <a:pPr marL="414554" indent="-414554">
              <a:buClr>
                <a:schemeClr val="bg1"/>
              </a:buClr>
              <a:buSzPct val="125000"/>
            </a:pPr>
            <a:r>
              <a:rPr lang="en-GB" sz="3200" b="1" dirty="0" smtClean="0">
                <a:solidFill>
                  <a:srgbClr val="0000EE"/>
                </a:solidFill>
                <a:latin typeface="Times New Roman" pitchFamily="18" charset="0"/>
                <a:cs typeface="Times New Roman" pitchFamily="18" charset="0"/>
              </a:rPr>
              <a:t>               T(f(</a:t>
            </a:r>
            <a:r>
              <a:rPr lang="en-GB" sz="3200" b="1" dirty="0" err="1" smtClean="0">
                <a:solidFill>
                  <a:srgbClr val="0000EE"/>
                </a:solidFill>
                <a:latin typeface="Times New Roman" pitchFamily="18" charset="0"/>
                <a:cs typeface="Times New Roman" pitchFamily="18" charset="0"/>
              </a:rPr>
              <a:t>x,y</a:t>
            </a:r>
            <a:r>
              <a:rPr lang="en-GB" sz="3200" b="1" dirty="0">
                <a:solidFill>
                  <a:srgbClr val="0000EE"/>
                </a:solidFill>
                <a:latin typeface="Times New Roman" pitchFamily="18" charset="0"/>
                <a:cs typeface="Times New Roman" pitchFamily="18" charset="0"/>
              </a:rPr>
              <a:t>)) = f(</a:t>
            </a:r>
            <a:r>
              <a:rPr lang="en-GB" sz="3200" b="1" dirty="0" err="1">
                <a:solidFill>
                  <a:srgbClr val="0000EE"/>
                </a:solidFill>
                <a:latin typeface="Times New Roman" pitchFamily="18" charset="0"/>
                <a:cs typeface="Times New Roman" pitchFamily="18" charset="0"/>
              </a:rPr>
              <a:t>x,y</a:t>
            </a:r>
            <a:r>
              <a:rPr lang="en-GB" sz="3200" b="1" dirty="0">
                <a:solidFill>
                  <a:srgbClr val="0000EE"/>
                </a:solidFill>
                <a:latin typeface="Times New Roman" pitchFamily="18" charset="0"/>
                <a:cs typeface="Times New Roman" pitchFamily="18" charset="0"/>
              </a:rPr>
              <a:t>) / 2</a:t>
            </a:r>
          </a:p>
          <a:p>
            <a:pPr marL="414554" indent="-414554">
              <a:buClr>
                <a:schemeClr val="bg1"/>
              </a:buClr>
              <a:buSzPct val="125000"/>
            </a:pPr>
            <a:endParaRPr lang="en-GB" b="1" dirty="0">
              <a:solidFill>
                <a:srgbClr val="0000EE"/>
              </a:solidFill>
              <a:latin typeface="Times New Roman" pitchFamily="18" charset="0"/>
              <a:cs typeface="Times New Roman" pitchFamily="18" charset="0"/>
            </a:endParaRPr>
          </a:p>
          <a:p>
            <a:pPr marL="414554" indent="-414554">
              <a:buClr>
                <a:schemeClr val="bg1"/>
              </a:buClr>
              <a:buSzPct val="125000"/>
            </a:pPr>
            <a:endParaRPr lang="en-GB" b="1" dirty="0">
              <a:solidFill>
                <a:srgbClr val="0000EE"/>
              </a:solidFill>
              <a:latin typeface="Times New Roman" pitchFamily="18" charset="0"/>
              <a:cs typeface="Times New Roman" pitchFamily="18" charset="0"/>
            </a:endParaRPr>
          </a:p>
          <a:p>
            <a:pPr marL="414554" indent="-414554">
              <a:buClr>
                <a:schemeClr val="bg1"/>
              </a:buClr>
              <a:buSzPct val="125000"/>
            </a:pPr>
            <a:r>
              <a:rPr lang="en-GB" sz="2800" b="1" dirty="0" smtClean="0">
                <a:solidFill>
                  <a:srgbClr val="D230C6"/>
                </a:solidFill>
                <a:latin typeface="Times New Roman" pitchFamily="18" charset="0"/>
                <a:cs typeface="Times New Roman" pitchFamily="18" charset="0"/>
              </a:rPr>
              <a:t>Operator </a:t>
            </a:r>
            <a:r>
              <a:rPr lang="en-GB" sz="3200" b="1" dirty="0" smtClean="0">
                <a:solidFill>
                  <a:srgbClr val="0000EE"/>
                </a:solidFill>
                <a:latin typeface="Times New Roman" pitchFamily="18" charset="0"/>
                <a:cs typeface="Times New Roman" pitchFamily="18" charset="0"/>
              </a:rPr>
              <a:t>                   </a:t>
            </a:r>
            <a:r>
              <a:rPr lang="en-GB" sz="2400" b="1" dirty="0" smtClean="0">
                <a:solidFill>
                  <a:srgbClr val="D230C6"/>
                </a:solidFill>
                <a:latin typeface="Times New Roman" pitchFamily="18" charset="0"/>
                <a:cs typeface="Times New Roman" pitchFamily="18" charset="0"/>
              </a:rPr>
              <a:t>Image </a:t>
            </a:r>
            <a:r>
              <a:rPr lang="en-GB" sz="2400" b="1" dirty="0">
                <a:solidFill>
                  <a:srgbClr val="D230C6"/>
                </a:solidFill>
                <a:latin typeface="Times New Roman" pitchFamily="18" charset="0"/>
                <a:cs typeface="Times New Roman" pitchFamily="18" charset="0"/>
              </a:rPr>
              <a:t>(= function !)</a:t>
            </a: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4</a:t>
            </a:fld>
            <a:endParaRPr lang="en-US"/>
          </a:p>
        </p:txBody>
      </p:sp>
      <p:sp>
        <p:nvSpPr>
          <p:cNvPr id="6" name="Line 12"/>
          <p:cNvSpPr>
            <a:spLocks noChangeShapeType="1"/>
          </p:cNvSpPr>
          <p:nvPr/>
        </p:nvSpPr>
        <p:spPr bwMode="auto">
          <a:xfrm flipV="1">
            <a:off x="3124200" y="3505200"/>
            <a:ext cx="898560" cy="1244291"/>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lIns="82910" tIns="41455" rIns="82910" bIns="41455" anchor="ctr"/>
          <a:lstStyle/>
          <a:p>
            <a:endParaRPr lang="en-US"/>
          </a:p>
        </p:txBody>
      </p:sp>
      <p:sp>
        <p:nvSpPr>
          <p:cNvPr id="7" name="Line 13"/>
          <p:cNvSpPr>
            <a:spLocks noChangeShapeType="1"/>
          </p:cNvSpPr>
          <p:nvPr/>
        </p:nvSpPr>
        <p:spPr bwMode="auto">
          <a:xfrm flipH="1" flipV="1">
            <a:off x="5867400" y="3467100"/>
            <a:ext cx="967680" cy="1244291"/>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lIns="82910" tIns="41455" rIns="82910" bIns="41455" anchor="ctr"/>
          <a:lstStyle/>
          <a:p>
            <a:endParaRPr lang="en-US"/>
          </a:p>
        </p:txBody>
      </p:sp>
    </p:spTree>
    <p:extLst>
      <p:ext uri="{BB962C8B-B14F-4D97-AF65-F5344CB8AC3E}">
        <p14:creationId xmlns:p14="http://schemas.microsoft.com/office/powerpoint/2010/main" val="14243532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marL="457010" indent="-457010">
              <a:buClr>
                <a:schemeClr val="bg1"/>
              </a:buClr>
              <a:buSzPct val="125000"/>
              <a:buFontTx/>
              <a:buChar char="•"/>
            </a:pPr>
            <a:r>
              <a:rPr lang="en-GB" sz="2800" b="1" dirty="0" smtClean="0">
                <a:solidFill>
                  <a:srgbClr val="0000EE"/>
                </a:solidFill>
                <a:latin typeface="Times New Roman" pitchFamily="18" charset="0"/>
                <a:cs typeface="Times New Roman" pitchFamily="18" charset="0"/>
              </a:rPr>
              <a:t>Varying </a:t>
            </a:r>
            <a:r>
              <a:rPr lang="en-GB" sz="2800" b="1" i="1" dirty="0">
                <a:solidFill>
                  <a:srgbClr val="D230C6"/>
                </a:solidFill>
                <a:latin typeface="Times New Roman" pitchFamily="18" charset="0"/>
                <a:cs typeface="Times New Roman" pitchFamily="18" charset="0"/>
              </a:rPr>
              <a:t>gamma </a:t>
            </a:r>
            <a:r>
              <a:rPr lang="en-GB" sz="2800" b="1" dirty="0">
                <a:solidFill>
                  <a:srgbClr val="0000EE"/>
                </a:solidFill>
                <a:latin typeface="Times New Roman" pitchFamily="18" charset="0"/>
                <a:cs typeface="Times New Roman" pitchFamily="18" charset="0"/>
              </a:rPr>
              <a:t>(</a:t>
            </a:r>
            <a:r>
              <a:rPr lang="en-GB" sz="2800" b="1" dirty="0">
                <a:solidFill>
                  <a:srgbClr val="0000EE"/>
                </a:solidFill>
                <a:latin typeface="Times New Roman" pitchFamily="18" charset="0"/>
                <a:cs typeface="Times New Roman" pitchFamily="18" charset="0"/>
                <a:sym typeface="Symbol" pitchFamily="18" charset="2"/>
              </a:rPr>
              <a:t></a:t>
            </a:r>
            <a:r>
              <a:rPr lang="en-GB" sz="2800" b="1" dirty="0">
                <a:solidFill>
                  <a:srgbClr val="0000EE"/>
                </a:solidFill>
                <a:latin typeface="Times New Roman" pitchFamily="18" charset="0"/>
                <a:cs typeface="Times New Roman" pitchFamily="18" charset="0"/>
              </a:rPr>
              <a:t>) obtains family of possible </a:t>
            </a:r>
            <a:r>
              <a:rPr lang="en-GB" sz="2800" b="1" dirty="0" smtClean="0">
                <a:solidFill>
                  <a:srgbClr val="0000EE"/>
                </a:solidFill>
                <a:latin typeface="Times New Roman" pitchFamily="18" charset="0"/>
                <a:cs typeface="Times New Roman" pitchFamily="18" charset="0"/>
              </a:rPr>
              <a:t>transformation </a:t>
            </a:r>
            <a:r>
              <a:rPr lang="en-GB" sz="2800" b="1" dirty="0">
                <a:solidFill>
                  <a:srgbClr val="0000EE"/>
                </a:solidFill>
                <a:latin typeface="Times New Roman" pitchFamily="18" charset="0"/>
                <a:cs typeface="Times New Roman" pitchFamily="18" charset="0"/>
              </a:rPr>
              <a:t>curves</a:t>
            </a:r>
          </a:p>
          <a:p>
            <a:pPr marL="457010" indent="-457010">
              <a:buClr>
                <a:schemeClr val="bg1"/>
              </a:buClr>
              <a:buSzPct val="125000"/>
              <a:buFontTx/>
              <a:buChar char="•"/>
            </a:pPr>
            <a:r>
              <a:rPr lang="en-GB" sz="2800" b="1" dirty="0">
                <a:solidFill>
                  <a:srgbClr val="0000EE"/>
                </a:solidFill>
                <a:latin typeface="Times New Roman" pitchFamily="18" charset="0"/>
                <a:cs typeface="Times New Roman" pitchFamily="18" charset="0"/>
                <a:sym typeface="Symbol" pitchFamily="18" charset="2"/>
              </a:rPr>
              <a:t></a:t>
            </a:r>
            <a:r>
              <a:rPr lang="en-GB" sz="2800" b="1" dirty="0">
                <a:solidFill>
                  <a:srgbClr val="0000EE"/>
                </a:solidFill>
                <a:latin typeface="Times New Roman" pitchFamily="18" charset="0"/>
                <a:cs typeface="Times New Roman" pitchFamily="18" charset="0"/>
              </a:rPr>
              <a:t> &gt; 1 </a:t>
            </a:r>
          </a:p>
          <a:p>
            <a:pPr marL="914021" lvl="1" indent="-457010">
              <a:buClr>
                <a:schemeClr val="bg1"/>
              </a:buClr>
              <a:buSzPct val="125000"/>
              <a:buFontTx/>
              <a:buChar char="•"/>
            </a:pPr>
            <a:r>
              <a:rPr lang="en-GB" sz="2800" b="1" dirty="0">
                <a:solidFill>
                  <a:srgbClr val="0000EE"/>
                </a:solidFill>
                <a:latin typeface="Times New Roman" pitchFamily="18" charset="0"/>
                <a:cs typeface="Times New Roman" pitchFamily="18" charset="0"/>
              </a:rPr>
              <a:t>Compresses dark values</a:t>
            </a:r>
          </a:p>
          <a:p>
            <a:pPr marL="914021" lvl="1" indent="-457010">
              <a:buClr>
                <a:schemeClr val="bg1"/>
              </a:buClr>
              <a:buSzPct val="125000"/>
              <a:buFontTx/>
              <a:buChar char="•"/>
            </a:pPr>
            <a:r>
              <a:rPr lang="en-GB" sz="2800" b="1" dirty="0">
                <a:solidFill>
                  <a:srgbClr val="0000EE"/>
                </a:solidFill>
                <a:latin typeface="Times New Roman" pitchFamily="18" charset="0"/>
                <a:cs typeface="Times New Roman" pitchFamily="18" charset="0"/>
              </a:rPr>
              <a:t>Expands bright values</a:t>
            </a:r>
          </a:p>
          <a:p>
            <a:pPr marL="914021" lvl="1" indent="-457010">
              <a:buClr>
                <a:schemeClr val="bg1"/>
              </a:buClr>
              <a:buSzPct val="125000"/>
            </a:pPr>
            <a:endParaRPr lang="en-GB" sz="2800" b="1" dirty="0">
              <a:solidFill>
                <a:srgbClr val="0000EE"/>
              </a:solidFill>
              <a:latin typeface="Times New Roman" pitchFamily="18" charset="0"/>
              <a:cs typeface="Times New Roman" pitchFamily="18" charset="0"/>
            </a:endParaRPr>
          </a:p>
          <a:p>
            <a:pPr marL="457010" indent="-457010">
              <a:buClr>
                <a:schemeClr val="bg1"/>
              </a:buClr>
              <a:buSzPct val="125000"/>
              <a:buFontTx/>
              <a:buChar char="•"/>
            </a:pPr>
            <a:r>
              <a:rPr lang="en-GB" sz="2800" b="1" dirty="0">
                <a:solidFill>
                  <a:srgbClr val="0000EE"/>
                </a:solidFill>
                <a:latin typeface="Times New Roman" pitchFamily="18" charset="0"/>
                <a:cs typeface="Times New Roman" pitchFamily="18" charset="0"/>
                <a:sym typeface="Symbol" pitchFamily="18" charset="2"/>
              </a:rPr>
              <a:t></a:t>
            </a:r>
            <a:r>
              <a:rPr lang="en-GB" sz="2800" b="1" dirty="0">
                <a:solidFill>
                  <a:srgbClr val="0000EE"/>
                </a:solidFill>
                <a:latin typeface="Times New Roman" pitchFamily="18" charset="0"/>
                <a:cs typeface="Times New Roman" pitchFamily="18" charset="0"/>
              </a:rPr>
              <a:t> &lt; 1 </a:t>
            </a:r>
          </a:p>
          <a:p>
            <a:pPr marL="914021" lvl="1" indent="-457010">
              <a:buClr>
                <a:schemeClr val="bg1"/>
              </a:buClr>
              <a:buSzPct val="125000"/>
              <a:buFontTx/>
              <a:buChar char="•"/>
            </a:pPr>
            <a:r>
              <a:rPr lang="en-GB" sz="2800" b="1" dirty="0">
                <a:solidFill>
                  <a:srgbClr val="0000EE"/>
                </a:solidFill>
                <a:latin typeface="Times New Roman" pitchFamily="18" charset="0"/>
                <a:cs typeface="Times New Roman" pitchFamily="18" charset="0"/>
              </a:rPr>
              <a:t>Expands dark values</a:t>
            </a:r>
          </a:p>
          <a:p>
            <a:pPr marL="914021" lvl="1" indent="-457010">
              <a:buClr>
                <a:schemeClr val="bg1"/>
              </a:buClr>
              <a:buSzPct val="125000"/>
              <a:buFontTx/>
              <a:buChar char="•"/>
            </a:pPr>
            <a:r>
              <a:rPr lang="en-GB" sz="2800" b="1" dirty="0">
                <a:solidFill>
                  <a:srgbClr val="0000EE"/>
                </a:solidFill>
                <a:latin typeface="Times New Roman" pitchFamily="18" charset="0"/>
                <a:cs typeface="Times New Roman" pitchFamily="18" charset="0"/>
              </a:rPr>
              <a:t>Compresses bright values</a:t>
            </a:r>
          </a:p>
          <a:p>
            <a:pPr eaLnBrk="1" hangingPunct="1">
              <a:buNone/>
            </a:pPr>
            <a:endParaRPr lang="en-US" sz="2800" dirty="0" smtClean="0">
              <a:solidFill>
                <a:srgbClr val="0000EE"/>
              </a:solidFill>
            </a:endParaRPr>
          </a:p>
        </p:txBody>
      </p:sp>
      <p:sp>
        <p:nvSpPr>
          <p:cNvPr id="5123" name="Title 1"/>
          <p:cNvSpPr>
            <a:spLocks noGrp="1"/>
          </p:cNvSpPr>
          <p:nvPr>
            <p:ph type="title"/>
          </p:nvPr>
        </p:nvSpPr>
        <p:spPr/>
        <p:txBody>
          <a:bodyPr/>
          <a:lstStyle/>
          <a:p>
            <a:pPr eaLnBrk="1" hangingPunct="1"/>
            <a:r>
              <a:rPr lang="en-GB" sz="4000" b="1" dirty="0">
                <a:solidFill>
                  <a:srgbClr val="D230C6"/>
                </a:solidFill>
                <a:latin typeface="Times New Roman" pitchFamily="18" charset="0"/>
                <a:cs typeface="Times New Roman" pitchFamily="18" charset="0"/>
              </a:rPr>
              <a:t>Power Law Transformations</a:t>
            </a:r>
            <a:br>
              <a:rPr lang="en-GB" sz="4000" b="1" dirty="0">
                <a:solidFill>
                  <a:srgbClr val="D230C6"/>
                </a:solidFill>
                <a:latin typeface="Times New Roman" pitchFamily="18" charset="0"/>
                <a:cs typeface="Times New Roman" pitchFamily="18" charset="0"/>
              </a:rPr>
            </a:br>
            <a:r>
              <a:rPr lang="en-GB" sz="4000" b="1" dirty="0" smtClean="0">
                <a:solidFill>
                  <a:srgbClr val="D230C6"/>
                </a:solidFill>
                <a:latin typeface="Times New Roman" pitchFamily="18" charset="0"/>
                <a:cs typeface="Times New Roman" pitchFamily="18" charset="0"/>
              </a:rPr>
              <a:t>(</a:t>
            </a:r>
            <a:r>
              <a:rPr lang="en-GB" sz="4000" b="1" dirty="0" err="1" smtClean="0">
                <a:solidFill>
                  <a:srgbClr val="D230C6"/>
                </a:solidFill>
                <a:latin typeface="Times New Roman" pitchFamily="18" charset="0"/>
                <a:cs typeface="Times New Roman" pitchFamily="18" charset="0"/>
              </a:rPr>
              <a:t>imadjust</a:t>
            </a:r>
            <a:r>
              <a:rPr lang="en-GB" sz="4000" b="1" dirty="0" smtClean="0">
                <a:solidFill>
                  <a:srgbClr val="D230C6"/>
                </a:solidFill>
                <a:latin typeface="Times New Roman" pitchFamily="18" charset="0"/>
                <a:cs typeface="Times New Roman" pitchFamily="18" charset="0"/>
              </a:rPr>
              <a:t>)</a:t>
            </a:r>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40</a:t>
            </a:fld>
            <a:endParaRPr lang="en-US"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41</a:t>
            </a:fld>
            <a:endParaRPr lang="en-US" dirty="0" smtClean="0"/>
          </a:p>
        </p:txBody>
      </p:sp>
      <p:pic>
        <p:nvPicPr>
          <p:cNvPr id="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28800"/>
            <a:ext cx="7120786" cy="48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295400" y="762000"/>
            <a:ext cx="6096000" cy="646331"/>
          </a:xfrm>
          <a:prstGeom prst="rect">
            <a:avLst/>
          </a:prstGeom>
        </p:spPr>
        <p:txBody>
          <a:bodyPr wrap="square">
            <a:spAutoFit/>
          </a:bodyPr>
          <a:lstStyle/>
          <a:p>
            <a:pPr marL="457010" indent="-457010">
              <a:buClr>
                <a:schemeClr val="bg1"/>
              </a:buClr>
              <a:buSzPct val="125000"/>
              <a:buFontTx/>
              <a:buChar char="•"/>
            </a:pPr>
            <a:r>
              <a:rPr lang="en-GB" sz="3600" b="1" dirty="0">
                <a:solidFill>
                  <a:srgbClr val="D230C6"/>
                </a:solidFill>
                <a:latin typeface="Times New Roman" pitchFamily="18" charset="0"/>
                <a:cs typeface="Times New Roman" pitchFamily="18" charset="0"/>
              </a:rPr>
              <a:t>Used for gamma-correction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r>
              <a:rPr lang="en-GB" sz="2800" b="1" dirty="0">
                <a:solidFill>
                  <a:srgbClr val="D230C6"/>
                </a:solidFill>
                <a:latin typeface="Times New Roman" pitchFamily="18" charset="0"/>
                <a:cs typeface="Times New Roman" pitchFamily="18" charset="0"/>
              </a:rPr>
              <a:t>Used for general purpose contrast </a:t>
            </a:r>
            <a:r>
              <a:rPr lang="en-GB" sz="2800" b="1" dirty="0" smtClean="0">
                <a:solidFill>
                  <a:srgbClr val="D230C6"/>
                </a:solidFill>
                <a:latin typeface="Times New Roman" pitchFamily="18" charset="0"/>
                <a:cs typeface="Times New Roman" pitchFamily="18" charset="0"/>
              </a:rPr>
              <a:t>manipulation</a:t>
            </a:r>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42</a:t>
            </a:fld>
            <a:endParaRPr lang="en-US" dirty="0" smtClean="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412" y="1828800"/>
            <a:ext cx="635317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r>
              <a:rPr lang="en-US" sz="4000" b="1" dirty="0" smtClean="0">
                <a:solidFill>
                  <a:srgbClr val="D230C6"/>
                </a:solidFill>
                <a:latin typeface="Times New Roman" pitchFamily="18" charset="0"/>
                <a:cs typeface="Times New Roman" pitchFamily="18" charset="0"/>
              </a:rPr>
              <a:t>Power Law Gamma Transformation</a:t>
            </a: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43</a:t>
            </a:fld>
            <a:endParaRPr lang="en-US" dirty="0" smtClean="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76400"/>
            <a:ext cx="7010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230C6"/>
                </a:solidFill>
                <a:latin typeface="Times New Roman" pitchFamily="18" charset="0"/>
                <a:cs typeface="Times New Roman" pitchFamily="18" charset="0"/>
              </a:rPr>
              <a:t>Piece-wise Linear Transformations</a:t>
            </a:r>
            <a:endParaRPr lang="en-US" dirty="0">
              <a:solidFill>
                <a:srgbClr val="D230C6"/>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Clr>
                <a:srgbClr val="D230C6"/>
              </a:buClr>
              <a:buFont typeface="Arial" pitchFamily="34" charset="0"/>
              <a:buChar char="•"/>
            </a:pPr>
            <a:r>
              <a:rPr lang="en-US" dirty="0" err="1" smtClean="0">
                <a:solidFill>
                  <a:srgbClr val="0000EE"/>
                </a:solidFill>
                <a:latin typeface="Times New Roman" pitchFamily="18" charset="0"/>
                <a:cs typeface="Times New Roman" pitchFamily="18" charset="0"/>
              </a:rPr>
              <a:t>Adv</a:t>
            </a:r>
            <a:r>
              <a:rPr lang="en-US" dirty="0" smtClean="0">
                <a:solidFill>
                  <a:srgbClr val="0000EE"/>
                </a:solidFill>
                <a:latin typeface="Times New Roman" pitchFamily="18" charset="0"/>
                <a:cs typeface="Times New Roman" pitchFamily="18" charset="0"/>
              </a:rPr>
              <a:t>: Its form can be arbitrarily complex.</a:t>
            </a:r>
          </a:p>
          <a:p>
            <a:pPr>
              <a:buClr>
                <a:srgbClr val="D230C6"/>
              </a:buClr>
              <a:buFont typeface="Arial" pitchFamily="34" charset="0"/>
              <a:buChar char="•"/>
            </a:pPr>
            <a:r>
              <a:rPr lang="en-US" dirty="0" err="1" smtClean="0">
                <a:solidFill>
                  <a:srgbClr val="0000EE"/>
                </a:solidFill>
                <a:latin typeface="Times New Roman" pitchFamily="18" charset="0"/>
                <a:cs typeface="Times New Roman" pitchFamily="18" charset="0"/>
              </a:rPr>
              <a:t>Disadv</a:t>
            </a:r>
            <a:r>
              <a:rPr lang="en-US" dirty="0" smtClean="0">
                <a:solidFill>
                  <a:srgbClr val="0000EE"/>
                </a:solidFill>
                <a:latin typeface="Times New Roman" pitchFamily="18" charset="0"/>
                <a:cs typeface="Times New Roman" pitchFamily="18" charset="0"/>
              </a:rPr>
              <a:t>: requires more user input</a:t>
            </a:r>
          </a:p>
          <a:p>
            <a:pPr>
              <a:buClr>
                <a:srgbClr val="D230C6"/>
              </a:buClr>
              <a:buFont typeface="Arial" pitchFamily="34" charset="0"/>
              <a:buChar char="•"/>
            </a:pPr>
            <a:endParaRPr lang="en-US" dirty="0">
              <a:solidFill>
                <a:srgbClr val="0000EE"/>
              </a:solidFill>
              <a:latin typeface="Times New Roman" pitchFamily="18" charset="0"/>
              <a:cs typeface="Times New Roman" pitchFamily="18" charset="0"/>
            </a:endParaRPr>
          </a:p>
          <a:p>
            <a:pPr>
              <a:buClr>
                <a:srgbClr val="D230C6"/>
              </a:buClr>
              <a:buFont typeface="Arial" pitchFamily="34" charset="0"/>
              <a:buChar char="•"/>
            </a:pPr>
            <a:r>
              <a:rPr lang="en-US" dirty="0" smtClean="0">
                <a:solidFill>
                  <a:srgbClr val="0000EE"/>
                </a:solidFill>
                <a:latin typeface="Times New Roman" pitchFamily="18" charset="0"/>
                <a:cs typeface="Times New Roman" pitchFamily="18" charset="0"/>
              </a:rPr>
              <a:t>Three usually used piece-wise linear transformation</a:t>
            </a:r>
          </a:p>
          <a:p>
            <a:pPr lvl="1">
              <a:buClr>
                <a:srgbClr val="D230C6"/>
              </a:buClr>
              <a:buFont typeface="Arial" pitchFamily="34" charset="0"/>
              <a:buChar char="•"/>
            </a:pPr>
            <a:r>
              <a:rPr lang="en-US" dirty="0" smtClean="0">
                <a:solidFill>
                  <a:srgbClr val="0000EE"/>
                </a:solidFill>
                <a:latin typeface="Times New Roman" pitchFamily="18" charset="0"/>
                <a:cs typeface="Times New Roman" pitchFamily="18" charset="0"/>
              </a:rPr>
              <a:t>Contrast stretching</a:t>
            </a:r>
          </a:p>
          <a:p>
            <a:pPr lvl="1">
              <a:buClr>
                <a:srgbClr val="D230C6"/>
              </a:buClr>
              <a:buFont typeface="Arial" pitchFamily="34" charset="0"/>
              <a:buChar char="•"/>
            </a:pPr>
            <a:r>
              <a:rPr lang="en-US" dirty="0" smtClean="0">
                <a:solidFill>
                  <a:srgbClr val="0000EE"/>
                </a:solidFill>
                <a:latin typeface="Times New Roman" pitchFamily="18" charset="0"/>
                <a:cs typeface="Times New Roman" pitchFamily="18" charset="0"/>
              </a:rPr>
              <a:t>Intensity-level-slicing</a:t>
            </a:r>
          </a:p>
          <a:p>
            <a:pPr lvl="1">
              <a:buClr>
                <a:srgbClr val="D230C6"/>
              </a:buClr>
              <a:buFont typeface="Arial" pitchFamily="34" charset="0"/>
              <a:buChar char="•"/>
            </a:pPr>
            <a:r>
              <a:rPr lang="en-US" dirty="0" smtClean="0">
                <a:solidFill>
                  <a:srgbClr val="0000EE"/>
                </a:solidFill>
                <a:latin typeface="Times New Roman" pitchFamily="18" charset="0"/>
                <a:cs typeface="Times New Roman" pitchFamily="18" charset="0"/>
              </a:rPr>
              <a:t>Bit-plane slicing</a:t>
            </a:r>
            <a:endParaRPr lang="en-US" dirty="0">
              <a:solidFill>
                <a:srgbClr val="0000EE"/>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44</a:t>
            </a:fld>
            <a:endParaRPr lang="en-US"/>
          </a:p>
        </p:txBody>
      </p:sp>
    </p:spTree>
    <p:extLst>
      <p:ext uri="{BB962C8B-B14F-4D97-AF65-F5344CB8AC3E}">
        <p14:creationId xmlns:p14="http://schemas.microsoft.com/office/powerpoint/2010/main" val="945336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r>
              <a:rPr lang="en-US" sz="4000" b="1" dirty="0" err="1" smtClean="0">
                <a:solidFill>
                  <a:srgbClr val="D230C6"/>
                </a:solidFill>
                <a:latin typeface="Times New Roman" pitchFamily="18" charset="0"/>
                <a:cs typeface="Times New Roman" pitchFamily="18" charset="0"/>
              </a:rPr>
              <a:t>Constrast</a:t>
            </a:r>
            <a:r>
              <a:rPr lang="en-US" sz="4000" b="1" dirty="0" smtClean="0">
                <a:solidFill>
                  <a:srgbClr val="D230C6"/>
                </a:solidFill>
                <a:latin typeface="Times New Roman" pitchFamily="18" charset="0"/>
                <a:cs typeface="Times New Roman" pitchFamily="18" charset="0"/>
              </a:rPr>
              <a:t> </a:t>
            </a:r>
            <a:r>
              <a:rPr lang="en-US" sz="4000" b="1" dirty="0" err="1" smtClean="0">
                <a:solidFill>
                  <a:srgbClr val="D230C6"/>
                </a:solidFill>
                <a:latin typeface="Times New Roman" pitchFamily="18" charset="0"/>
                <a:cs typeface="Times New Roman" pitchFamily="18" charset="0"/>
              </a:rPr>
              <a:t>Strec</a:t>
            </a:r>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45</a:t>
            </a:fld>
            <a:endParaRPr lang="en-US" dirty="0" smtClean="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00038"/>
            <a:ext cx="7448550" cy="625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46</a:t>
            </a:fld>
            <a:endParaRPr lang="en-US" dirty="0" smtClean="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0038"/>
            <a:ext cx="7905750" cy="625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47</a:t>
            </a:fld>
            <a:endParaRPr lang="en-US" dirty="0" smtClean="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00037"/>
            <a:ext cx="8343900" cy="625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algn="ctr" eaLnBrk="1" hangingPunct="1"/>
            <a:r>
              <a:rPr lang="en-US" sz="4000" dirty="0" smtClean="0">
                <a:solidFill>
                  <a:srgbClr val="0000EE"/>
                </a:solidFill>
                <a:latin typeface="Times New Roman" pitchFamily="18" charset="0"/>
                <a:cs typeface="Times New Roman" pitchFamily="18" charset="0"/>
              </a:rPr>
              <a:t>Contrast Stretching</a:t>
            </a: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48</a:t>
            </a:fld>
            <a:endParaRPr lang="en-US" dirty="0" smtClean="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0"/>
            <a:ext cx="6353175"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D230C6"/>
                </a:solidFill>
                <a:latin typeface="Times New Roman" pitchFamily="18" charset="0"/>
                <a:cs typeface="Times New Roman" pitchFamily="18" charset="0"/>
              </a:rPr>
              <a:t>Contrast Stretching</a:t>
            </a:r>
            <a:endParaRPr lang="en-US" dirty="0">
              <a:solidFill>
                <a:srgbClr val="D230C6"/>
              </a:solidFill>
            </a:endParaRPr>
          </a:p>
        </p:txBody>
      </p:sp>
      <p:sp>
        <p:nvSpPr>
          <p:cNvPr id="3" name="Content Placeholder 2"/>
          <p:cNvSpPr>
            <a:spLocks noGrp="1"/>
          </p:cNvSpPr>
          <p:nvPr>
            <p:ph idx="1"/>
          </p:nvPr>
        </p:nvSpPr>
        <p:spPr/>
        <p:txBody>
          <a:bodyPr/>
          <a:lstStyle/>
          <a:p>
            <a:r>
              <a:rPr lang="en-IN" sz="1200" b="1" i="1" u="sng" dirty="0">
                <a:solidFill>
                  <a:srgbClr val="0000EE"/>
                </a:solidFill>
                <a:latin typeface="Times New Roman" pitchFamily="18" charset="0"/>
                <a:cs typeface="Times New Roman" pitchFamily="18" charset="0"/>
              </a:rPr>
              <a:t>contrast-stretching transformations (using 1./(1+(m./(double(f)+</a:t>
            </a:r>
            <a:r>
              <a:rPr lang="en-IN" sz="1200" b="1" i="1" u="sng" dirty="0" err="1">
                <a:solidFill>
                  <a:srgbClr val="0000EE"/>
                </a:solidFill>
                <a:latin typeface="Times New Roman" pitchFamily="18" charset="0"/>
                <a:cs typeface="Times New Roman" pitchFamily="18" charset="0"/>
              </a:rPr>
              <a:t>eps</a:t>
            </a:r>
            <a:r>
              <a:rPr lang="en-IN" sz="1200" b="1" i="1" u="sng" dirty="0">
                <a:solidFill>
                  <a:srgbClr val="0000EE"/>
                </a:solidFill>
                <a:latin typeface="Times New Roman" pitchFamily="18" charset="0"/>
                <a:cs typeface="Times New Roman" pitchFamily="18" charset="0"/>
              </a:rPr>
              <a:t>)).^E) </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this is the last part of intensity transformation for our lab. what is contrast-stretching transformation? </a:t>
            </a:r>
            <a:r>
              <a:rPr lang="en-IN" sz="1200" dirty="0" err="1">
                <a:solidFill>
                  <a:srgbClr val="0000EE"/>
                </a:solidFill>
                <a:latin typeface="Times New Roman" pitchFamily="18" charset="0"/>
                <a:cs typeface="Times New Roman" pitchFamily="18" charset="0"/>
              </a:rPr>
              <a:t>urm</a:t>
            </a:r>
            <a:r>
              <a:rPr lang="en-IN" sz="1200" dirty="0">
                <a:solidFill>
                  <a:srgbClr val="0000EE"/>
                </a:solidFill>
                <a:latin typeface="Times New Roman" pitchFamily="18" charset="0"/>
                <a:cs typeface="Times New Roman" pitchFamily="18" charset="0"/>
              </a:rPr>
              <a:t>, contrast-stretching transformation results in increasing the contrast between the darks and the lights. this will end up the dark being darker and the lights being lighter, with only few levels of </a:t>
            </a:r>
            <a:r>
              <a:rPr lang="en-IN" sz="1200" dirty="0" err="1">
                <a:solidFill>
                  <a:srgbClr val="0000EE"/>
                </a:solidFill>
                <a:latin typeface="Times New Roman" pitchFamily="18" charset="0"/>
                <a:cs typeface="Times New Roman" pitchFamily="18" charset="0"/>
              </a:rPr>
              <a:t>gray</a:t>
            </a:r>
            <a:r>
              <a:rPr lang="en-IN" sz="1200" dirty="0">
                <a:solidFill>
                  <a:srgbClr val="0000EE"/>
                </a:solidFill>
                <a:latin typeface="Times New Roman" pitchFamily="18" charset="0"/>
                <a:cs typeface="Times New Roman" pitchFamily="18" charset="0"/>
              </a:rPr>
              <a:t> in between. lets see our coding example and screenshot in plot form to enable readers to make contrast comparison easily :)</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 </a:t>
            </a:r>
            <a:endParaRPr lang="en-US" sz="1200" dirty="0">
              <a:solidFill>
                <a:srgbClr val="0000EE"/>
              </a:solidFill>
              <a:latin typeface="Times New Roman" pitchFamily="18" charset="0"/>
              <a:cs typeface="Times New Roman" pitchFamily="18" charset="0"/>
            </a:endParaRPr>
          </a:p>
          <a:p>
            <a:r>
              <a:rPr lang="en-IN" sz="1200" i="1" dirty="0">
                <a:solidFill>
                  <a:srgbClr val="0000EE"/>
                </a:solidFill>
                <a:latin typeface="Times New Roman" pitchFamily="18" charset="0"/>
                <a:cs typeface="Times New Roman" pitchFamily="18" charset="0"/>
              </a:rPr>
              <a:t>a)  light to lighter</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 </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&gt;&gt; I = </a:t>
            </a:r>
            <a:r>
              <a:rPr lang="en-IN" sz="1200" dirty="0" err="1">
                <a:solidFill>
                  <a:srgbClr val="0000EE"/>
                </a:solidFill>
                <a:latin typeface="Times New Roman" pitchFamily="18" charset="0"/>
                <a:cs typeface="Times New Roman" pitchFamily="18" charset="0"/>
              </a:rPr>
              <a:t>imread</a:t>
            </a:r>
            <a:r>
              <a:rPr lang="en-IN" sz="1200" dirty="0">
                <a:solidFill>
                  <a:srgbClr val="0000EE"/>
                </a:solidFill>
                <a:latin typeface="Times New Roman" pitchFamily="18" charset="0"/>
                <a:cs typeface="Times New Roman" pitchFamily="18" charset="0"/>
              </a:rPr>
              <a:t>('</a:t>
            </a:r>
            <a:r>
              <a:rPr lang="en-IN" sz="1200" dirty="0" err="1">
                <a:solidFill>
                  <a:srgbClr val="0000EE"/>
                </a:solidFill>
                <a:latin typeface="Times New Roman" pitchFamily="18" charset="0"/>
                <a:cs typeface="Times New Roman" pitchFamily="18" charset="0"/>
              </a:rPr>
              <a:t>tire.tif</a:t>
            </a:r>
            <a:r>
              <a:rPr lang="en-IN" sz="1200" dirty="0">
                <a:solidFill>
                  <a:srgbClr val="0000EE"/>
                </a:solidFill>
                <a:latin typeface="Times New Roman" pitchFamily="18" charset="0"/>
                <a:cs typeface="Times New Roman" pitchFamily="18" charset="0"/>
              </a:rPr>
              <a:t>');</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&gt;&gt; I2=im2double(I);</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 </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&gt;&gt; m=mean2(I2)</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&gt;&gt; contrast1=1./(1+(m./(I2+eps)).^4);</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&gt;&gt; contrast2=1./(1+(m./(I2+eps)).^5);</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&gt;&gt; contrast3=1./(1+(m./(I2+eps)).^10);</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&gt;&gt; figure(1), subplot(2,2,1),</a:t>
            </a:r>
            <a:r>
              <a:rPr lang="en-IN" sz="1200" dirty="0" err="1">
                <a:solidFill>
                  <a:srgbClr val="0000EE"/>
                </a:solidFill>
                <a:latin typeface="Times New Roman" pitchFamily="18" charset="0"/>
                <a:cs typeface="Times New Roman" pitchFamily="18" charset="0"/>
              </a:rPr>
              <a:t>imshow</a:t>
            </a:r>
            <a:r>
              <a:rPr lang="en-IN" sz="1200" dirty="0">
                <a:solidFill>
                  <a:srgbClr val="0000EE"/>
                </a:solidFill>
                <a:latin typeface="Times New Roman" pitchFamily="18" charset="0"/>
                <a:cs typeface="Times New Roman" pitchFamily="18" charset="0"/>
              </a:rPr>
              <a:t>(I2),</a:t>
            </a:r>
            <a:r>
              <a:rPr lang="en-IN" sz="1200" dirty="0" err="1">
                <a:solidFill>
                  <a:srgbClr val="0000EE"/>
                </a:solidFill>
                <a:latin typeface="Times New Roman" pitchFamily="18" charset="0"/>
                <a:cs typeface="Times New Roman" pitchFamily="18" charset="0"/>
              </a:rPr>
              <a:t>xlabel</a:t>
            </a:r>
            <a:r>
              <a:rPr lang="en-IN" sz="1200" dirty="0">
                <a:solidFill>
                  <a:srgbClr val="0000EE"/>
                </a:solidFill>
                <a:latin typeface="Times New Roman" pitchFamily="18" charset="0"/>
                <a:cs typeface="Times New Roman" pitchFamily="18" charset="0"/>
              </a:rPr>
              <a:t>('I2')</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&gt;&gt; figure(1), subplot(2,2,2),</a:t>
            </a:r>
            <a:r>
              <a:rPr lang="en-IN" sz="1200" dirty="0" err="1">
                <a:solidFill>
                  <a:srgbClr val="0000EE"/>
                </a:solidFill>
                <a:latin typeface="Times New Roman" pitchFamily="18" charset="0"/>
                <a:cs typeface="Times New Roman" pitchFamily="18" charset="0"/>
              </a:rPr>
              <a:t>imshow</a:t>
            </a:r>
            <a:r>
              <a:rPr lang="en-IN" sz="1200" dirty="0">
                <a:solidFill>
                  <a:srgbClr val="0000EE"/>
                </a:solidFill>
                <a:latin typeface="Times New Roman" pitchFamily="18" charset="0"/>
                <a:cs typeface="Times New Roman" pitchFamily="18" charset="0"/>
              </a:rPr>
              <a:t>(contrast1),</a:t>
            </a:r>
            <a:r>
              <a:rPr lang="en-IN" sz="1200" dirty="0" err="1">
                <a:solidFill>
                  <a:srgbClr val="0000EE"/>
                </a:solidFill>
                <a:latin typeface="Times New Roman" pitchFamily="18" charset="0"/>
                <a:cs typeface="Times New Roman" pitchFamily="18" charset="0"/>
              </a:rPr>
              <a:t>xlabel</a:t>
            </a:r>
            <a:r>
              <a:rPr lang="en-IN" sz="1200" dirty="0">
                <a:solidFill>
                  <a:srgbClr val="0000EE"/>
                </a:solidFill>
                <a:latin typeface="Times New Roman" pitchFamily="18" charset="0"/>
                <a:cs typeface="Times New Roman" pitchFamily="18" charset="0"/>
              </a:rPr>
              <a:t>('contrast 1')</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&gt;&gt; figure(1), subplot(2,2,3),</a:t>
            </a:r>
            <a:r>
              <a:rPr lang="en-IN" sz="1200" dirty="0" err="1">
                <a:solidFill>
                  <a:srgbClr val="0000EE"/>
                </a:solidFill>
                <a:latin typeface="Times New Roman" pitchFamily="18" charset="0"/>
                <a:cs typeface="Times New Roman" pitchFamily="18" charset="0"/>
              </a:rPr>
              <a:t>imshow</a:t>
            </a:r>
            <a:r>
              <a:rPr lang="en-IN" sz="1200" dirty="0">
                <a:solidFill>
                  <a:srgbClr val="0000EE"/>
                </a:solidFill>
                <a:latin typeface="Times New Roman" pitchFamily="18" charset="0"/>
                <a:cs typeface="Times New Roman" pitchFamily="18" charset="0"/>
              </a:rPr>
              <a:t>(contrast2),</a:t>
            </a:r>
            <a:r>
              <a:rPr lang="en-IN" sz="1200" dirty="0" err="1">
                <a:solidFill>
                  <a:srgbClr val="0000EE"/>
                </a:solidFill>
                <a:latin typeface="Times New Roman" pitchFamily="18" charset="0"/>
                <a:cs typeface="Times New Roman" pitchFamily="18" charset="0"/>
              </a:rPr>
              <a:t>xlabel</a:t>
            </a:r>
            <a:r>
              <a:rPr lang="en-IN" sz="1200" dirty="0">
                <a:solidFill>
                  <a:srgbClr val="0000EE"/>
                </a:solidFill>
                <a:latin typeface="Times New Roman" pitchFamily="18" charset="0"/>
                <a:cs typeface="Times New Roman" pitchFamily="18" charset="0"/>
              </a:rPr>
              <a:t>('contrast 2')</a:t>
            </a:r>
            <a:endParaRPr lang="en-US" sz="1200" dirty="0">
              <a:solidFill>
                <a:srgbClr val="0000EE"/>
              </a:solidFill>
              <a:latin typeface="Times New Roman" pitchFamily="18" charset="0"/>
              <a:cs typeface="Times New Roman" pitchFamily="18" charset="0"/>
            </a:endParaRPr>
          </a:p>
          <a:p>
            <a:r>
              <a:rPr lang="en-IN" sz="1200" dirty="0">
                <a:solidFill>
                  <a:srgbClr val="0000EE"/>
                </a:solidFill>
                <a:latin typeface="Times New Roman" pitchFamily="18" charset="0"/>
                <a:cs typeface="Times New Roman" pitchFamily="18" charset="0"/>
              </a:rPr>
              <a:t>&gt;&gt; figure(1), subplot(2,2,4),</a:t>
            </a:r>
            <a:r>
              <a:rPr lang="en-IN" sz="1200" dirty="0" err="1">
                <a:solidFill>
                  <a:srgbClr val="0000EE"/>
                </a:solidFill>
                <a:latin typeface="Times New Roman" pitchFamily="18" charset="0"/>
                <a:cs typeface="Times New Roman" pitchFamily="18" charset="0"/>
              </a:rPr>
              <a:t>imshow</a:t>
            </a:r>
            <a:r>
              <a:rPr lang="en-IN" sz="1200" dirty="0">
                <a:solidFill>
                  <a:srgbClr val="0000EE"/>
                </a:solidFill>
                <a:latin typeface="Times New Roman" pitchFamily="18" charset="0"/>
                <a:cs typeface="Times New Roman" pitchFamily="18" charset="0"/>
              </a:rPr>
              <a:t>(contrast3</a:t>
            </a:r>
            <a:r>
              <a:rPr lang="en-IN" sz="1100" dirty="0">
                <a:solidFill>
                  <a:srgbClr val="0000EE"/>
                </a:solidFill>
                <a:latin typeface="Times New Roman" pitchFamily="18" charset="0"/>
                <a:cs typeface="Times New Roman" pitchFamily="18" charset="0"/>
              </a:rPr>
              <a:t>),</a:t>
            </a:r>
            <a:r>
              <a:rPr lang="en-IN" sz="1100" dirty="0" err="1">
                <a:solidFill>
                  <a:srgbClr val="0000EE"/>
                </a:solidFill>
                <a:latin typeface="Times New Roman" pitchFamily="18" charset="0"/>
                <a:cs typeface="Times New Roman" pitchFamily="18" charset="0"/>
              </a:rPr>
              <a:t>xlabel</a:t>
            </a:r>
            <a:r>
              <a:rPr lang="en-IN" sz="1100" dirty="0">
                <a:solidFill>
                  <a:srgbClr val="0000EE"/>
                </a:solidFill>
                <a:latin typeface="Times New Roman" pitchFamily="18" charset="0"/>
                <a:cs typeface="Times New Roman" pitchFamily="18" charset="0"/>
              </a:rPr>
              <a:t>('contrast 3')</a:t>
            </a:r>
            <a:endParaRPr lang="en-US" sz="1100" dirty="0">
              <a:solidFill>
                <a:srgbClr val="0000EE"/>
              </a:solidFill>
              <a:latin typeface="Times New Roman" pitchFamily="18" charset="0"/>
              <a:cs typeface="Times New Roman" pitchFamily="18" charset="0"/>
            </a:endParaRPr>
          </a:p>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49</a:t>
            </a:fld>
            <a:endParaRPr lang="en-US" dirty="0"/>
          </a:p>
        </p:txBody>
      </p:sp>
    </p:spTree>
    <p:extLst>
      <p:ext uri="{BB962C8B-B14F-4D97-AF65-F5344CB8AC3E}">
        <p14:creationId xmlns:p14="http://schemas.microsoft.com/office/powerpoint/2010/main" val="42434842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457010" indent="-457010">
              <a:buClr>
                <a:schemeClr val="bg1"/>
              </a:buClr>
              <a:buSzPct val="125000"/>
            </a:pPr>
            <a:r>
              <a:rPr lang="en-GB" sz="3200" b="1" dirty="0" smtClean="0">
                <a:solidFill>
                  <a:srgbClr val="D230C6"/>
                </a:solidFill>
                <a:latin typeface="Arial" charset="0"/>
              </a:rPr>
              <a:t>T</a:t>
            </a:r>
            <a:r>
              <a:rPr lang="en-GB" sz="3200" b="1" dirty="0" smtClean="0">
                <a:solidFill>
                  <a:srgbClr val="0000EE"/>
                </a:solidFill>
                <a:latin typeface="Arial" charset="0"/>
              </a:rPr>
              <a:t> </a:t>
            </a:r>
            <a:r>
              <a:rPr lang="en-GB" sz="3200" b="1" dirty="0">
                <a:solidFill>
                  <a:srgbClr val="0000EE"/>
                </a:solidFill>
                <a:latin typeface="Arial" charset="0"/>
              </a:rPr>
              <a:t>transforms the given image f(</a:t>
            </a:r>
            <a:r>
              <a:rPr lang="en-GB" sz="3200" b="1" dirty="0" err="1">
                <a:solidFill>
                  <a:srgbClr val="0000EE"/>
                </a:solidFill>
                <a:latin typeface="Arial" charset="0"/>
              </a:rPr>
              <a:t>x,y</a:t>
            </a:r>
            <a:r>
              <a:rPr lang="en-GB" sz="3200" b="1" dirty="0" smtClean="0">
                <a:solidFill>
                  <a:srgbClr val="0000EE"/>
                </a:solidFill>
                <a:latin typeface="Arial" charset="0"/>
              </a:rPr>
              <a:t>) into </a:t>
            </a:r>
            <a:r>
              <a:rPr lang="en-GB" sz="3200" b="1" dirty="0">
                <a:solidFill>
                  <a:srgbClr val="0000EE"/>
                </a:solidFill>
                <a:latin typeface="Arial" charset="0"/>
              </a:rPr>
              <a:t>another image g(</a:t>
            </a:r>
            <a:r>
              <a:rPr lang="en-GB" sz="3200" b="1" dirty="0" err="1">
                <a:solidFill>
                  <a:srgbClr val="0000EE"/>
                </a:solidFill>
                <a:latin typeface="Arial" charset="0"/>
              </a:rPr>
              <a:t>x,y</a:t>
            </a:r>
            <a:r>
              <a:rPr lang="en-GB" sz="3200" b="1" dirty="0">
                <a:solidFill>
                  <a:srgbClr val="0000EE"/>
                </a:solidFill>
                <a:latin typeface="Arial" charset="0"/>
              </a:rPr>
              <a:t>)</a:t>
            </a:r>
          </a:p>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5</a:t>
            </a:fld>
            <a:endParaRPr lang="en-US"/>
          </a:p>
        </p:txBody>
      </p:sp>
      <p:sp>
        <p:nvSpPr>
          <p:cNvPr id="6" name="Rectangle 13"/>
          <p:cNvSpPr>
            <a:spLocks noChangeArrowheads="1"/>
          </p:cNvSpPr>
          <p:nvPr/>
        </p:nvSpPr>
        <p:spPr bwMode="auto">
          <a:xfrm>
            <a:off x="1687513" y="3656916"/>
            <a:ext cx="2057400" cy="1066800"/>
          </a:xfrm>
          <a:prstGeom prst="rect">
            <a:avLst/>
          </a:prstGeom>
          <a:solidFill>
            <a:schemeClr val="accent1"/>
          </a:solidFill>
          <a:ln w="76200">
            <a:solidFill>
              <a:schemeClr val="accent1"/>
            </a:solidFill>
            <a:miter lim="800000"/>
            <a:headEnd/>
            <a:tailEnd/>
          </a:ln>
        </p:spPr>
        <p:txBody>
          <a:bodyPr wrap="none" lIns="91401" tIns="45701" rIns="91401" bIns="45701" anchor="ctr"/>
          <a:lstStyle/>
          <a:p>
            <a:r>
              <a:rPr lang="en-US" sz="2400" dirty="0">
                <a:solidFill>
                  <a:srgbClr val="0000EE"/>
                </a:solidFill>
              </a:rPr>
              <a:t>f(</a:t>
            </a:r>
            <a:r>
              <a:rPr lang="en-US" sz="2400" dirty="0" err="1">
                <a:solidFill>
                  <a:srgbClr val="0000EE"/>
                </a:solidFill>
              </a:rPr>
              <a:t>x,y</a:t>
            </a:r>
            <a:r>
              <a:rPr lang="en-US" sz="2400" dirty="0">
                <a:solidFill>
                  <a:srgbClr val="0000EE"/>
                </a:solidFill>
              </a:rPr>
              <a:t>)</a:t>
            </a:r>
          </a:p>
        </p:txBody>
      </p:sp>
      <p:sp>
        <p:nvSpPr>
          <p:cNvPr id="7" name="Rectangle 14"/>
          <p:cNvSpPr>
            <a:spLocks noChangeArrowheads="1"/>
          </p:cNvSpPr>
          <p:nvPr/>
        </p:nvSpPr>
        <p:spPr bwMode="auto">
          <a:xfrm>
            <a:off x="5980113" y="3600108"/>
            <a:ext cx="2057400" cy="1066800"/>
          </a:xfrm>
          <a:prstGeom prst="rect">
            <a:avLst/>
          </a:prstGeom>
          <a:solidFill>
            <a:srgbClr val="E5E01B"/>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lIns="91401" tIns="45701" rIns="91401" bIns="45701" anchor="ctr"/>
          <a:lstStyle/>
          <a:p>
            <a:r>
              <a:rPr lang="en-US" sz="2400" dirty="0">
                <a:solidFill>
                  <a:srgbClr val="0000EE"/>
                </a:solidFill>
              </a:rPr>
              <a:t>g(</a:t>
            </a:r>
            <a:r>
              <a:rPr lang="en-US" sz="2400" dirty="0" err="1">
                <a:solidFill>
                  <a:srgbClr val="0000EE"/>
                </a:solidFill>
              </a:rPr>
              <a:t>x,y</a:t>
            </a:r>
            <a:r>
              <a:rPr lang="en-US" sz="2400" dirty="0">
                <a:solidFill>
                  <a:srgbClr val="0000EE"/>
                </a:solidFill>
              </a:rPr>
              <a:t>)</a:t>
            </a:r>
          </a:p>
        </p:txBody>
      </p:sp>
      <p:cxnSp>
        <p:nvCxnSpPr>
          <p:cNvPr id="8" name="AutoShape 16"/>
          <p:cNvCxnSpPr>
            <a:cxnSpLocks noChangeShapeType="1"/>
            <a:stCxn id="6" idx="3"/>
          </p:cNvCxnSpPr>
          <p:nvPr/>
        </p:nvCxnSpPr>
        <p:spPr bwMode="auto">
          <a:xfrm>
            <a:off x="3783013" y="4190316"/>
            <a:ext cx="2247900" cy="0"/>
          </a:xfrm>
          <a:prstGeom prst="straightConnector1">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cxnSp>
      <p:sp>
        <p:nvSpPr>
          <p:cNvPr id="9" name="Text Box 17"/>
          <p:cNvSpPr txBox="1">
            <a:spLocks noChangeArrowheads="1"/>
          </p:cNvSpPr>
          <p:nvPr/>
        </p:nvSpPr>
        <p:spPr bwMode="auto">
          <a:xfrm>
            <a:off x="4343400" y="4333879"/>
            <a:ext cx="658505" cy="52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square" lIns="91401" tIns="45701" rIns="91401" bIns="45701">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dirty="0" smtClean="0">
                <a:solidFill>
                  <a:srgbClr val="D230C6"/>
                </a:solidFill>
              </a:rPr>
              <a:t>T</a:t>
            </a:r>
            <a:endParaRPr lang="en-US" dirty="0">
              <a:solidFill>
                <a:srgbClr val="D230C6"/>
              </a:solidFill>
            </a:endParaRPr>
          </a:p>
        </p:txBody>
      </p:sp>
    </p:spTree>
    <p:extLst>
      <p:ext uri="{BB962C8B-B14F-4D97-AF65-F5344CB8AC3E}">
        <p14:creationId xmlns:p14="http://schemas.microsoft.com/office/powerpoint/2010/main" val="38389795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50</a:t>
            </a:fld>
            <a:endParaRPr lang="en-US"/>
          </a:p>
        </p:txBody>
      </p:sp>
      <p:pic>
        <p:nvPicPr>
          <p:cNvPr id="6" name="Content Placeholder 5" descr="http://4.bp.blogspot.com/-fSzXIr-LwQ4/T2nz069YlnI/AAAAAAAAAHI/HP3zTy8naMQ/s640/bright+to+brighter.jpg">
            <a:hlinkClick r:id="rId2"/>
          </p:cNvPr>
          <p:cNvPicPr>
            <a:picLocks noGrp="1"/>
          </p:cNvPicPr>
          <p:nvPr>
            <p:ph idx="1"/>
          </p:nvPr>
        </p:nvPicPr>
        <p:blipFill>
          <a:blip r:embed="rId3" cstate="print"/>
          <a:srcRect/>
          <a:stretch>
            <a:fillRect/>
          </a:stretch>
        </p:blipFill>
        <p:spPr bwMode="auto">
          <a:xfrm>
            <a:off x="2680732" y="1827213"/>
            <a:ext cx="4692173" cy="4114800"/>
          </a:xfrm>
          <a:prstGeom prst="rect">
            <a:avLst/>
          </a:prstGeom>
          <a:noFill/>
          <a:ln w="9525">
            <a:noFill/>
            <a:miter lim="800000"/>
            <a:headEnd/>
            <a:tailEnd/>
          </a:ln>
        </p:spPr>
      </p:pic>
    </p:spTree>
    <p:extLst>
      <p:ext uri="{BB962C8B-B14F-4D97-AF65-F5344CB8AC3E}">
        <p14:creationId xmlns:p14="http://schemas.microsoft.com/office/powerpoint/2010/main" val="38638384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51</a:t>
            </a:fld>
            <a:endParaRPr lang="en-US"/>
          </a:p>
        </p:txBody>
      </p:sp>
      <p:pic>
        <p:nvPicPr>
          <p:cNvPr id="6" name="Content Placeholder 5" descr="http://4.bp.blogspot.com/-jMPD0U1lPFs/T2n1P3xB-ZI/AAAAAAAAAHQ/e-T29Pf_b3Y/s640/dark+to+darker.jpg">
            <a:hlinkClick r:id="rId2"/>
          </p:cNvPr>
          <p:cNvPicPr>
            <a:picLocks noGrp="1"/>
          </p:cNvPicPr>
          <p:nvPr>
            <p:ph idx="1"/>
          </p:nvPr>
        </p:nvPicPr>
        <p:blipFill>
          <a:blip r:embed="rId3" cstate="print"/>
          <a:srcRect/>
          <a:stretch>
            <a:fillRect/>
          </a:stretch>
        </p:blipFill>
        <p:spPr bwMode="auto">
          <a:xfrm>
            <a:off x="2683669" y="1827213"/>
            <a:ext cx="4686300" cy="4114800"/>
          </a:xfrm>
          <a:prstGeom prst="rect">
            <a:avLst/>
          </a:prstGeom>
          <a:noFill/>
          <a:ln w="9525">
            <a:noFill/>
            <a:miter lim="800000"/>
            <a:headEnd/>
            <a:tailEnd/>
          </a:ln>
        </p:spPr>
      </p:pic>
    </p:spTree>
    <p:extLst>
      <p:ext uri="{BB962C8B-B14F-4D97-AF65-F5344CB8AC3E}">
        <p14:creationId xmlns:p14="http://schemas.microsoft.com/office/powerpoint/2010/main" val="17778712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sz="1400" i="1" dirty="0">
                <a:latin typeface="Times New Roman" pitchFamily="18" charset="0"/>
                <a:cs typeface="Times New Roman" pitchFamily="18" charset="0"/>
              </a:rPr>
              <a:t>a</a:t>
            </a:r>
            <a:r>
              <a:rPr lang="en-IN" sz="1400" i="1" dirty="0">
                <a:solidFill>
                  <a:srgbClr val="0000EE"/>
                </a:solidFill>
                <a:latin typeface="Times New Roman" pitchFamily="18" charset="0"/>
                <a:cs typeface="Times New Roman" pitchFamily="18" charset="0"/>
              </a:rPr>
              <a:t>)  dark to darker</a:t>
            </a:r>
            <a:endParaRPr lang="en-US" sz="1400" dirty="0">
              <a:solidFill>
                <a:srgbClr val="0000EE"/>
              </a:solidFill>
              <a:latin typeface="Times New Roman" pitchFamily="18" charset="0"/>
              <a:cs typeface="Times New Roman" pitchFamily="18" charset="0"/>
            </a:endParaRPr>
          </a:p>
          <a:p>
            <a:r>
              <a:rPr lang="en-IN" sz="1400" dirty="0">
                <a:solidFill>
                  <a:srgbClr val="0000EE"/>
                </a:solidFill>
                <a:latin typeface="Times New Roman" pitchFamily="18" charset="0"/>
                <a:cs typeface="Times New Roman" pitchFamily="18" charset="0"/>
              </a:rPr>
              <a:t> </a:t>
            </a:r>
            <a:endParaRPr lang="en-US" sz="1400" dirty="0">
              <a:solidFill>
                <a:srgbClr val="0000EE"/>
              </a:solidFill>
              <a:latin typeface="Times New Roman" pitchFamily="18" charset="0"/>
              <a:cs typeface="Times New Roman" pitchFamily="18" charset="0"/>
            </a:endParaRPr>
          </a:p>
          <a:p>
            <a:r>
              <a:rPr lang="en-IN" sz="1400" dirty="0">
                <a:solidFill>
                  <a:srgbClr val="0000EE"/>
                </a:solidFill>
                <a:latin typeface="Times New Roman" pitchFamily="18" charset="0"/>
                <a:cs typeface="Times New Roman" pitchFamily="18" charset="0"/>
              </a:rPr>
              <a:t>&gt;&gt; I = </a:t>
            </a:r>
            <a:r>
              <a:rPr lang="en-IN" sz="1400" dirty="0" err="1">
                <a:solidFill>
                  <a:srgbClr val="0000EE"/>
                </a:solidFill>
                <a:latin typeface="Times New Roman" pitchFamily="18" charset="0"/>
                <a:cs typeface="Times New Roman" pitchFamily="18" charset="0"/>
              </a:rPr>
              <a:t>imread</a:t>
            </a:r>
            <a:r>
              <a:rPr lang="en-IN" sz="1400" dirty="0">
                <a:solidFill>
                  <a:srgbClr val="0000EE"/>
                </a:solidFill>
                <a:latin typeface="Times New Roman" pitchFamily="18" charset="0"/>
                <a:cs typeface="Times New Roman" pitchFamily="18" charset="0"/>
              </a:rPr>
              <a:t> ('</a:t>
            </a:r>
            <a:r>
              <a:rPr lang="en-IN" sz="1400" dirty="0" err="1">
                <a:solidFill>
                  <a:srgbClr val="0000EE"/>
                </a:solidFill>
                <a:latin typeface="Times New Roman" pitchFamily="18" charset="0"/>
                <a:cs typeface="Times New Roman" pitchFamily="18" charset="0"/>
              </a:rPr>
              <a:t>tire.tif</a:t>
            </a:r>
            <a:r>
              <a:rPr lang="en-IN" sz="1400" dirty="0">
                <a:solidFill>
                  <a:srgbClr val="0000EE"/>
                </a:solidFill>
                <a:latin typeface="Times New Roman" pitchFamily="18" charset="0"/>
                <a:cs typeface="Times New Roman" pitchFamily="18" charset="0"/>
              </a:rPr>
              <a:t>');</a:t>
            </a:r>
            <a:endParaRPr lang="en-US" sz="1400" dirty="0">
              <a:solidFill>
                <a:srgbClr val="0000EE"/>
              </a:solidFill>
              <a:latin typeface="Times New Roman" pitchFamily="18" charset="0"/>
              <a:cs typeface="Times New Roman" pitchFamily="18" charset="0"/>
            </a:endParaRPr>
          </a:p>
          <a:p>
            <a:r>
              <a:rPr lang="en-IN" sz="1400" dirty="0">
                <a:solidFill>
                  <a:srgbClr val="0000EE"/>
                </a:solidFill>
                <a:latin typeface="Times New Roman" pitchFamily="18" charset="0"/>
                <a:cs typeface="Times New Roman" pitchFamily="18" charset="0"/>
              </a:rPr>
              <a:t>&gt;&gt; I2=im2double(I);</a:t>
            </a:r>
            <a:endParaRPr lang="en-US" sz="1400" dirty="0">
              <a:solidFill>
                <a:srgbClr val="0000EE"/>
              </a:solidFill>
              <a:latin typeface="Times New Roman" pitchFamily="18" charset="0"/>
              <a:cs typeface="Times New Roman" pitchFamily="18" charset="0"/>
            </a:endParaRPr>
          </a:p>
          <a:p>
            <a:r>
              <a:rPr lang="en-IN" sz="1400" dirty="0">
                <a:solidFill>
                  <a:srgbClr val="0000EE"/>
                </a:solidFill>
                <a:latin typeface="Times New Roman" pitchFamily="18" charset="0"/>
                <a:cs typeface="Times New Roman" pitchFamily="18" charset="0"/>
              </a:rPr>
              <a:t>&gt;&gt; contrast1 = 1./(1+(0.2./(I2+eps)).^4);</a:t>
            </a:r>
            <a:endParaRPr lang="en-US" sz="1400" dirty="0">
              <a:solidFill>
                <a:srgbClr val="0000EE"/>
              </a:solidFill>
              <a:latin typeface="Times New Roman" pitchFamily="18" charset="0"/>
              <a:cs typeface="Times New Roman" pitchFamily="18" charset="0"/>
            </a:endParaRPr>
          </a:p>
          <a:p>
            <a:r>
              <a:rPr lang="en-IN" sz="1400" dirty="0">
                <a:solidFill>
                  <a:srgbClr val="0000EE"/>
                </a:solidFill>
                <a:latin typeface="Times New Roman" pitchFamily="18" charset="0"/>
                <a:cs typeface="Times New Roman" pitchFamily="18" charset="0"/>
              </a:rPr>
              <a:t>&gt;&gt; contrast2 = 1./(1+(0.5./(I2+eps)).^4);</a:t>
            </a:r>
            <a:endParaRPr lang="en-US" sz="1400" dirty="0">
              <a:solidFill>
                <a:srgbClr val="0000EE"/>
              </a:solidFill>
              <a:latin typeface="Times New Roman" pitchFamily="18" charset="0"/>
              <a:cs typeface="Times New Roman" pitchFamily="18" charset="0"/>
            </a:endParaRPr>
          </a:p>
          <a:p>
            <a:r>
              <a:rPr lang="en-IN" sz="1400" dirty="0">
                <a:solidFill>
                  <a:srgbClr val="0000EE"/>
                </a:solidFill>
                <a:latin typeface="Times New Roman" pitchFamily="18" charset="0"/>
                <a:cs typeface="Times New Roman" pitchFamily="18" charset="0"/>
              </a:rPr>
              <a:t>&gt;&gt; contrast3 = 1./(1+(0.7./(I2+eps)).^4);</a:t>
            </a:r>
            <a:endParaRPr lang="en-US" sz="1400" dirty="0">
              <a:solidFill>
                <a:srgbClr val="0000EE"/>
              </a:solidFill>
              <a:latin typeface="Times New Roman" pitchFamily="18" charset="0"/>
              <a:cs typeface="Times New Roman" pitchFamily="18" charset="0"/>
            </a:endParaRPr>
          </a:p>
          <a:p>
            <a:r>
              <a:rPr lang="en-IN" sz="1400" dirty="0">
                <a:solidFill>
                  <a:srgbClr val="0000EE"/>
                </a:solidFill>
                <a:latin typeface="Times New Roman" pitchFamily="18" charset="0"/>
                <a:cs typeface="Times New Roman" pitchFamily="18" charset="0"/>
              </a:rPr>
              <a:t>&gt;&gt;figure(1), subplot(2,2,1), </a:t>
            </a:r>
            <a:r>
              <a:rPr lang="en-IN" sz="1400" dirty="0" err="1">
                <a:solidFill>
                  <a:srgbClr val="0000EE"/>
                </a:solidFill>
                <a:latin typeface="Times New Roman" pitchFamily="18" charset="0"/>
                <a:cs typeface="Times New Roman" pitchFamily="18" charset="0"/>
              </a:rPr>
              <a:t>imshow</a:t>
            </a:r>
            <a:r>
              <a:rPr lang="en-IN" sz="1400" dirty="0">
                <a:solidFill>
                  <a:srgbClr val="0000EE"/>
                </a:solidFill>
                <a:latin typeface="Times New Roman" pitchFamily="18" charset="0"/>
                <a:cs typeface="Times New Roman" pitchFamily="18" charset="0"/>
              </a:rPr>
              <a:t>(I2), </a:t>
            </a:r>
            <a:r>
              <a:rPr lang="en-IN" sz="1400" dirty="0" err="1">
                <a:solidFill>
                  <a:srgbClr val="0000EE"/>
                </a:solidFill>
                <a:latin typeface="Times New Roman" pitchFamily="18" charset="0"/>
                <a:cs typeface="Times New Roman" pitchFamily="18" charset="0"/>
              </a:rPr>
              <a:t>xlabel</a:t>
            </a:r>
            <a:r>
              <a:rPr lang="en-IN" sz="1400" dirty="0">
                <a:solidFill>
                  <a:srgbClr val="0000EE"/>
                </a:solidFill>
                <a:latin typeface="Times New Roman" pitchFamily="18" charset="0"/>
                <a:cs typeface="Times New Roman" pitchFamily="18" charset="0"/>
              </a:rPr>
              <a:t>('I2')</a:t>
            </a:r>
            <a:endParaRPr lang="en-US" sz="1400" dirty="0">
              <a:solidFill>
                <a:srgbClr val="0000EE"/>
              </a:solidFill>
              <a:latin typeface="Times New Roman" pitchFamily="18" charset="0"/>
              <a:cs typeface="Times New Roman" pitchFamily="18" charset="0"/>
            </a:endParaRPr>
          </a:p>
          <a:p>
            <a:r>
              <a:rPr lang="en-IN" sz="1400" dirty="0">
                <a:solidFill>
                  <a:srgbClr val="0000EE"/>
                </a:solidFill>
                <a:latin typeface="Times New Roman" pitchFamily="18" charset="0"/>
                <a:cs typeface="Times New Roman" pitchFamily="18" charset="0"/>
              </a:rPr>
              <a:t>&gt;&gt;figure(1), subplot(2,2,2), </a:t>
            </a:r>
            <a:r>
              <a:rPr lang="en-IN" sz="1400" dirty="0" err="1">
                <a:solidFill>
                  <a:srgbClr val="0000EE"/>
                </a:solidFill>
                <a:latin typeface="Times New Roman" pitchFamily="18" charset="0"/>
                <a:cs typeface="Times New Roman" pitchFamily="18" charset="0"/>
              </a:rPr>
              <a:t>imshow</a:t>
            </a:r>
            <a:r>
              <a:rPr lang="en-IN" sz="1400" dirty="0">
                <a:solidFill>
                  <a:srgbClr val="0000EE"/>
                </a:solidFill>
                <a:latin typeface="Times New Roman" pitchFamily="18" charset="0"/>
                <a:cs typeface="Times New Roman" pitchFamily="18" charset="0"/>
              </a:rPr>
              <a:t>(contrast1), </a:t>
            </a:r>
            <a:r>
              <a:rPr lang="en-IN" sz="1400" dirty="0" err="1">
                <a:solidFill>
                  <a:srgbClr val="0000EE"/>
                </a:solidFill>
                <a:latin typeface="Times New Roman" pitchFamily="18" charset="0"/>
                <a:cs typeface="Times New Roman" pitchFamily="18" charset="0"/>
              </a:rPr>
              <a:t>xlabel</a:t>
            </a:r>
            <a:r>
              <a:rPr lang="en-IN" sz="1400" dirty="0">
                <a:solidFill>
                  <a:srgbClr val="0000EE"/>
                </a:solidFill>
                <a:latin typeface="Times New Roman" pitchFamily="18" charset="0"/>
                <a:cs typeface="Times New Roman" pitchFamily="18" charset="0"/>
              </a:rPr>
              <a:t>('contrast1')</a:t>
            </a:r>
            <a:endParaRPr lang="en-US" sz="1400" dirty="0">
              <a:solidFill>
                <a:srgbClr val="0000EE"/>
              </a:solidFill>
              <a:latin typeface="Times New Roman" pitchFamily="18" charset="0"/>
              <a:cs typeface="Times New Roman" pitchFamily="18" charset="0"/>
            </a:endParaRPr>
          </a:p>
          <a:p>
            <a:r>
              <a:rPr lang="en-IN" sz="1400" dirty="0">
                <a:solidFill>
                  <a:srgbClr val="0000EE"/>
                </a:solidFill>
                <a:latin typeface="Times New Roman" pitchFamily="18" charset="0"/>
                <a:cs typeface="Times New Roman" pitchFamily="18" charset="0"/>
              </a:rPr>
              <a:t>&gt;&gt;figure(1), subplot(2,2,3), </a:t>
            </a:r>
            <a:r>
              <a:rPr lang="en-IN" sz="1400" dirty="0" err="1">
                <a:solidFill>
                  <a:srgbClr val="0000EE"/>
                </a:solidFill>
                <a:latin typeface="Times New Roman" pitchFamily="18" charset="0"/>
                <a:cs typeface="Times New Roman" pitchFamily="18" charset="0"/>
              </a:rPr>
              <a:t>imshow</a:t>
            </a:r>
            <a:r>
              <a:rPr lang="en-IN" sz="1400" dirty="0">
                <a:solidFill>
                  <a:srgbClr val="0000EE"/>
                </a:solidFill>
                <a:latin typeface="Times New Roman" pitchFamily="18" charset="0"/>
                <a:cs typeface="Times New Roman" pitchFamily="18" charset="0"/>
              </a:rPr>
              <a:t>(contrast2), </a:t>
            </a:r>
            <a:r>
              <a:rPr lang="en-IN" sz="1400" dirty="0" err="1">
                <a:solidFill>
                  <a:srgbClr val="0000EE"/>
                </a:solidFill>
                <a:latin typeface="Times New Roman" pitchFamily="18" charset="0"/>
                <a:cs typeface="Times New Roman" pitchFamily="18" charset="0"/>
              </a:rPr>
              <a:t>xlabel</a:t>
            </a:r>
            <a:r>
              <a:rPr lang="en-IN" sz="1400" dirty="0">
                <a:solidFill>
                  <a:srgbClr val="0000EE"/>
                </a:solidFill>
                <a:latin typeface="Times New Roman" pitchFamily="18" charset="0"/>
                <a:cs typeface="Times New Roman" pitchFamily="18" charset="0"/>
              </a:rPr>
              <a:t>('contrast2')</a:t>
            </a:r>
            <a:endParaRPr lang="en-US" sz="1400" dirty="0">
              <a:solidFill>
                <a:srgbClr val="0000EE"/>
              </a:solidFill>
              <a:latin typeface="Times New Roman" pitchFamily="18" charset="0"/>
              <a:cs typeface="Times New Roman" pitchFamily="18" charset="0"/>
            </a:endParaRPr>
          </a:p>
          <a:p>
            <a:r>
              <a:rPr lang="en-IN" sz="1400" dirty="0">
                <a:solidFill>
                  <a:srgbClr val="0000EE"/>
                </a:solidFill>
                <a:latin typeface="Times New Roman" pitchFamily="18" charset="0"/>
                <a:cs typeface="Times New Roman" pitchFamily="18" charset="0"/>
              </a:rPr>
              <a:t>&gt;&gt;figure(1), subplot(2,2,4), </a:t>
            </a:r>
            <a:r>
              <a:rPr lang="en-IN" sz="1400" dirty="0" err="1">
                <a:solidFill>
                  <a:srgbClr val="0000EE"/>
                </a:solidFill>
                <a:latin typeface="Times New Roman" pitchFamily="18" charset="0"/>
                <a:cs typeface="Times New Roman" pitchFamily="18" charset="0"/>
              </a:rPr>
              <a:t>imshow</a:t>
            </a:r>
            <a:r>
              <a:rPr lang="en-IN" sz="1400" dirty="0">
                <a:solidFill>
                  <a:srgbClr val="0000EE"/>
                </a:solidFill>
                <a:latin typeface="Times New Roman" pitchFamily="18" charset="0"/>
                <a:cs typeface="Times New Roman" pitchFamily="18" charset="0"/>
              </a:rPr>
              <a:t>(contrast3), </a:t>
            </a:r>
            <a:r>
              <a:rPr lang="en-IN" sz="1400" dirty="0" err="1">
                <a:solidFill>
                  <a:srgbClr val="0000EE"/>
                </a:solidFill>
                <a:latin typeface="Times New Roman" pitchFamily="18" charset="0"/>
                <a:cs typeface="Times New Roman" pitchFamily="18" charset="0"/>
              </a:rPr>
              <a:t>xlabel</a:t>
            </a:r>
            <a:r>
              <a:rPr lang="en-IN" sz="1400" dirty="0">
                <a:solidFill>
                  <a:srgbClr val="0000EE"/>
                </a:solidFill>
                <a:latin typeface="Times New Roman" pitchFamily="18" charset="0"/>
                <a:cs typeface="Times New Roman" pitchFamily="18" charset="0"/>
              </a:rPr>
              <a:t>('contrast3')</a:t>
            </a:r>
            <a:endParaRPr lang="en-US" sz="1400" dirty="0">
              <a:solidFill>
                <a:srgbClr val="0000EE"/>
              </a:solidFill>
              <a:latin typeface="Times New Roman" pitchFamily="18" charset="0"/>
              <a:cs typeface="Times New Roman" pitchFamily="18" charset="0"/>
            </a:endParaRPr>
          </a:p>
          <a:p>
            <a:endParaRPr lang="en-US" dirty="0">
              <a:solidFill>
                <a:srgbClr val="0000EE"/>
              </a:solidFill>
            </a:endParaRPr>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52</a:t>
            </a:fld>
            <a:endParaRPr lang="en-US"/>
          </a:p>
        </p:txBody>
      </p:sp>
    </p:spTree>
    <p:extLst>
      <p:ext uri="{BB962C8B-B14F-4D97-AF65-F5344CB8AC3E}">
        <p14:creationId xmlns:p14="http://schemas.microsoft.com/office/powerpoint/2010/main" val="8032202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marL="457010" indent="-457010"/>
            <a:r>
              <a:rPr lang="en-GB" sz="4000" b="1" dirty="0" err="1">
                <a:solidFill>
                  <a:srgbClr val="D230C6"/>
                </a:solidFill>
                <a:latin typeface="Times New Roman" pitchFamily="18" charset="0"/>
                <a:cs typeface="Times New Roman" pitchFamily="18" charset="0"/>
              </a:rPr>
              <a:t>Gray</a:t>
            </a:r>
            <a:r>
              <a:rPr lang="en-GB" sz="4000" b="1" dirty="0">
                <a:solidFill>
                  <a:srgbClr val="D230C6"/>
                </a:solidFill>
                <a:latin typeface="Times New Roman" pitchFamily="18" charset="0"/>
                <a:cs typeface="Times New Roman" pitchFamily="18" charset="0"/>
              </a:rPr>
              <a:t> </a:t>
            </a:r>
            <a:r>
              <a:rPr lang="en-GB" sz="4000" b="1" dirty="0" smtClean="0">
                <a:solidFill>
                  <a:srgbClr val="D230C6"/>
                </a:solidFill>
                <a:latin typeface="Times New Roman" pitchFamily="18" charset="0"/>
                <a:cs typeface="Times New Roman" pitchFamily="18" charset="0"/>
              </a:rPr>
              <a:t>Level/Intensity </a:t>
            </a:r>
            <a:r>
              <a:rPr lang="en-GB" sz="4000" b="1" dirty="0">
                <a:solidFill>
                  <a:srgbClr val="D230C6"/>
                </a:solidFill>
                <a:latin typeface="Times New Roman" pitchFamily="18" charset="0"/>
                <a:cs typeface="Times New Roman" pitchFamily="18" charset="0"/>
              </a:rPr>
              <a:t>Slicing</a:t>
            </a: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53</a:t>
            </a:fld>
            <a:endParaRPr lang="en-US" dirty="0" smtClean="0"/>
          </a:p>
        </p:txBody>
      </p:sp>
      <p:sp>
        <p:nvSpPr>
          <p:cNvPr id="2" name="Rectangle 1"/>
          <p:cNvSpPr/>
          <p:nvPr/>
        </p:nvSpPr>
        <p:spPr>
          <a:xfrm>
            <a:off x="1295400" y="1676400"/>
            <a:ext cx="7239000" cy="4401205"/>
          </a:xfrm>
          <a:prstGeom prst="rect">
            <a:avLst/>
          </a:prstGeom>
        </p:spPr>
        <p:txBody>
          <a:bodyPr wrap="square">
            <a:spAutoFit/>
          </a:bodyPr>
          <a:lstStyle/>
          <a:p>
            <a:pPr marL="457010" indent="-457010">
              <a:buClr>
                <a:schemeClr val="bg1"/>
              </a:buClr>
              <a:buSzPct val="125000"/>
            </a:pPr>
            <a:endParaRPr lang="en-GB" sz="2000" b="1" dirty="0">
              <a:solidFill>
                <a:srgbClr val="0000EE"/>
              </a:solidFill>
              <a:latin typeface="Times New Roman" pitchFamily="18" charset="0"/>
              <a:cs typeface="Times New Roman" pitchFamily="18" charset="0"/>
            </a:endParaRPr>
          </a:p>
          <a:p>
            <a:pPr marL="457010" indent="-457010">
              <a:buClr>
                <a:schemeClr val="bg1"/>
              </a:buClr>
              <a:buSzPct val="125000"/>
            </a:pPr>
            <a:r>
              <a:rPr lang="en-GB" sz="2000" b="1" dirty="0">
                <a:solidFill>
                  <a:srgbClr val="0000EE"/>
                </a:solidFill>
                <a:latin typeface="Times New Roman" pitchFamily="18" charset="0"/>
                <a:cs typeface="Times New Roman" pitchFamily="18" charset="0"/>
              </a:rPr>
              <a:t>Purpose: Highlight a specific range of </a:t>
            </a:r>
            <a:r>
              <a:rPr lang="en-GB" sz="2000" b="1" dirty="0" err="1" smtClean="0">
                <a:solidFill>
                  <a:srgbClr val="0000EE"/>
                </a:solidFill>
                <a:latin typeface="Times New Roman" pitchFamily="18" charset="0"/>
                <a:cs typeface="Times New Roman" pitchFamily="18" charset="0"/>
              </a:rPr>
              <a:t>gray</a:t>
            </a:r>
            <a:r>
              <a:rPr lang="en-GB" sz="2000" b="1" dirty="0" smtClean="0">
                <a:solidFill>
                  <a:srgbClr val="0000EE"/>
                </a:solidFill>
                <a:latin typeface="Times New Roman" pitchFamily="18" charset="0"/>
                <a:cs typeface="Times New Roman" pitchFamily="18" charset="0"/>
              </a:rPr>
              <a:t> values</a:t>
            </a:r>
            <a:endParaRPr lang="en-GB" sz="2000" b="1" dirty="0">
              <a:solidFill>
                <a:srgbClr val="0000EE"/>
              </a:solidFill>
              <a:latin typeface="Times New Roman" pitchFamily="18" charset="0"/>
              <a:cs typeface="Times New Roman" pitchFamily="18" charset="0"/>
            </a:endParaRPr>
          </a:p>
          <a:p>
            <a:pPr marL="457010" indent="-457010">
              <a:buClr>
                <a:schemeClr val="bg1"/>
              </a:buClr>
              <a:buSzPct val="125000"/>
            </a:pPr>
            <a:endParaRPr lang="en-GB" sz="2000" b="1" dirty="0">
              <a:solidFill>
                <a:srgbClr val="0000EE"/>
              </a:solidFill>
              <a:latin typeface="Times New Roman" pitchFamily="18" charset="0"/>
              <a:cs typeface="Times New Roman" pitchFamily="18" charset="0"/>
            </a:endParaRPr>
          </a:p>
          <a:p>
            <a:pPr marL="457010" indent="-457010">
              <a:buClr>
                <a:schemeClr val="bg1"/>
              </a:buClr>
              <a:buSzPct val="125000"/>
            </a:pPr>
            <a:r>
              <a:rPr lang="en-GB" sz="2000" b="1" dirty="0">
                <a:solidFill>
                  <a:srgbClr val="0000EE"/>
                </a:solidFill>
                <a:latin typeface="Times New Roman" pitchFamily="18" charset="0"/>
                <a:cs typeface="Times New Roman" pitchFamily="18" charset="0"/>
              </a:rPr>
              <a:t>Two approaches:</a:t>
            </a:r>
          </a:p>
          <a:p>
            <a:pPr marL="457010" indent="-457010">
              <a:buClr>
                <a:schemeClr val="bg1"/>
              </a:buClr>
              <a:buSzPct val="125000"/>
            </a:pPr>
            <a:endParaRPr lang="en-GB" sz="2000" b="1" dirty="0">
              <a:solidFill>
                <a:srgbClr val="0000EE"/>
              </a:solidFill>
              <a:latin typeface="Times New Roman" pitchFamily="18" charset="0"/>
              <a:cs typeface="Times New Roman" pitchFamily="18" charset="0"/>
            </a:endParaRPr>
          </a:p>
          <a:p>
            <a:pPr marL="457010" indent="-457010">
              <a:buClr>
                <a:schemeClr val="bg1"/>
              </a:buClr>
              <a:buSzPct val="125000"/>
              <a:buFontTx/>
              <a:buAutoNum type="arabicPeriod"/>
            </a:pPr>
            <a:r>
              <a:rPr lang="en-GB" sz="2000" b="1" dirty="0">
                <a:solidFill>
                  <a:srgbClr val="0000EE"/>
                </a:solidFill>
                <a:latin typeface="Times New Roman" pitchFamily="18" charset="0"/>
                <a:cs typeface="Times New Roman" pitchFamily="18" charset="0"/>
              </a:rPr>
              <a:t>Display high value for range of interest, low value else (‘discard background’)</a:t>
            </a:r>
          </a:p>
          <a:p>
            <a:pPr marL="457010" indent="-457010">
              <a:buClr>
                <a:schemeClr val="bg1"/>
              </a:buClr>
              <a:buSzPct val="125000"/>
              <a:buFontTx/>
              <a:buAutoNum type="arabicPeriod"/>
            </a:pPr>
            <a:endParaRPr lang="en-GB" sz="2000" b="1" dirty="0">
              <a:solidFill>
                <a:srgbClr val="0000EE"/>
              </a:solidFill>
              <a:latin typeface="Times New Roman" pitchFamily="18" charset="0"/>
              <a:cs typeface="Times New Roman" pitchFamily="18" charset="0"/>
            </a:endParaRPr>
          </a:p>
          <a:p>
            <a:pPr marL="457010" indent="-457010">
              <a:buClr>
                <a:schemeClr val="bg1"/>
              </a:buClr>
              <a:buSzPct val="125000"/>
              <a:buFontTx/>
              <a:buAutoNum type="arabicPeriod"/>
            </a:pPr>
            <a:r>
              <a:rPr lang="en-GB" sz="2000" b="1" dirty="0">
                <a:solidFill>
                  <a:srgbClr val="0000EE"/>
                </a:solidFill>
                <a:latin typeface="Times New Roman" pitchFamily="18" charset="0"/>
                <a:cs typeface="Times New Roman" pitchFamily="18" charset="0"/>
              </a:rPr>
              <a:t>Display high value for range of interest, original value else (‘preserve background</a:t>
            </a:r>
            <a:r>
              <a:rPr lang="en-GB" sz="2000" b="1" dirty="0" smtClean="0">
                <a:solidFill>
                  <a:srgbClr val="0000EE"/>
                </a:solidFill>
                <a:latin typeface="Times New Roman" pitchFamily="18" charset="0"/>
                <a:cs typeface="Times New Roman" pitchFamily="18" charset="0"/>
              </a:rPr>
              <a:t>’)</a:t>
            </a:r>
          </a:p>
          <a:p>
            <a:pPr marL="457010" indent="-457010">
              <a:buClr>
                <a:schemeClr val="bg1"/>
              </a:buClr>
              <a:buSzPct val="125000"/>
              <a:buFontTx/>
              <a:buAutoNum type="arabicPeriod"/>
            </a:pPr>
            <a:endParaRPr lang="en-GB" sz="2000" b="1" dirty="0">
              <a:solidFill>
                <a:srgbClr val="0000EE"/>
              </a:solidFill>
              <a:latin typeface="Times New Roman" pitchFamily="18" charset="0"/>
              <a:cs typeface="Times New Roman" pitchFamily="18" charset="0"/>
            </a:endParaRPr>
          </a:p>
          <a:p>
            <a:pPr marL="457010" indent="-457010">
              <a:buClr>
                <a:schemeClr val="bg1"/>
              </a:buClr>
              <a:buSzPct val="125000"/>
              <a:buFontTx/>
              <a:buAutoNum type="arabicPeriod"/>
            </a:pPr>
            <a:endParaRPr lang="en-GB" sz="2000" b="1" dirty="0" smtClean="0">
              <a:solidFill>
                <a:srgbClr val="0000EE"/>
              </a:solidFill>
              <a:latin typeface="Times New Roman" pitchFamily="18" charset="0"/>
              <a:cs typeface="Times New Roman" pitchFamily="18" charset="0"/>
            </a:endParaRPr>
          </a:p>
          <a:p>
            <a:pPr marL="457010" indent="-457010">
              <a:buClr>
                <a:schemeClr val="bg1"/>
              </a:buClr>
              <a:buSzPct val="125000"/>
              <a:buFontTx/>
              <a:buAutoNum type="arabicPeriod"/>
            </a:pPr>
            <a:endParaRPr lang="en-GB" sz="2000" b="1" dirty="0">
              <a:solidFill>
                <a:srgbClr val="0000EE"/>
              </a:solidFill>
              <a:latin typeface="Times New Roman" pitchFamily="18" charset="0"/>
              <a:cs typeface="Times New Roman" pitchFamily="18" charset="0"/>
            </a:endParaRPr>
          </a:p>
          <a:p>
            <a:pPr marL="457010" indent="-457010">
              <a:buClr>
                <a:schemeClr val="bg1"/>
              </a:buClr>
              <a:buSzPct val="125000"/>
              <a:buFontTx/>
              <a:buAutoNum type="arabicPeriod"/>
            </a:pPr>
            <a:endParaRPr lang="en-GB" sz="2000" b="1" dirty="0">
              <a:solidFill>
                <a:srgbClr val="0000EE"/>
              </a:solidFill>
              <a:latin typeface="Times New Roman" pitchFamily="18" charset="0"/>
              <a:cs typeface="Times New Roman" pitchFamily="18" charset="0"/>
            </a:endParaRPr>
          </a:p>
        </p:txBody>
      </p:sp>
    </p:spTree>
    <p:extLst>
      <p:ext uri="{BB962C8B-B14F-4D97-AF65-F5344CB8AC3E}">
        <p14:creationId xmlns:p14="http://schemas.microsoft.com/office/powerpoint/2010/main" val="26768665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54</a:t>
            </a:fld>
            <a:endParaRPr lang="en-US" dirty="0" smtClean="0"/>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300038"/>
            <a:ext cx="8343900" cy="625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452438"/>
            <a:ext cx="8343900" cy="625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eaLnBrk="1" hangingPunct="1"/>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55</a:t>
            </a:fld>
            <a:endParaRPr lang="en-US" dirty="0" smtClean="0"/>
          </a:p>
        </p:txBody>
      </p:sp>
      <p:pic>
        <p:nvPicPr>
          <p:cNvPr id="6"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828800"/>
            <a:ext cx="608724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56</a:t>
            </a:fld>
            <a:endParaRPr 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713" y="3424238"/>
            <a:ext cx="2857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113" y="3576638"/>
            <a:ext cx="2857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95275"/>
            <a:ext cx="8353425" cy="626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8294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57</a:t>
            </a:fld>
            <a:endParaRPr 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95275"/>
            <a:ext cx="8353425" cy="626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58928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58</a:t>
            </a:fld>
            <a:endParaRPr lang="en-US"/>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5000"/>
            <a:ext cx="74676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57291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59</a:t>
            </a:fld>
            <a:endParaRPr lang="en-US"/>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95275"/>
            <a:ext cx="8353425" cy="626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490538"/>
            <a:ext cx="8315325"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519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D230C6"/>
                </a:solidFill>
                <a:latin typeface="Times New Roman" pitchFamily="18" charset="0"/>
                <a:cs typeface="Times New Roman" pitchFamily="18" charset="0"/>
              </a:rPr>
              <a:t>The operator T can be defined over</a:t>
            </a:r>
            <a:r>
              <a:rPr lang="en-GB" b="1" dirty="0">
                <a:solidFill>
                  <a:srgbClr val="0000EE"/>
                </a:solidFill>
                <a:latin typeface="Times New Roman" pitchFamily="18" charset="0"/>
                <a:cs typeface="Times New Roman" pitchFamily="18" charset="0"/>
              </a:rPr>
              <a:t/>
            </a:r>
            <a:br>
              <a:rPr lang="en-GB" b="1" dirty="0">
                <a:solidFill>
                  <a:srgbClr val="0000EE"/>
                </a:solidFill>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lstStyle/>
          <a:p>
            <a:pPr marL="457010" indent="-457010">
              <a:buClr>
                <a:srgbClr val="D230C6"/>
              </a:buClr>
              <a:buSzPct val="125000"/>
              <a:buFontTx/>
              <a:buChar char="•"/>
            </a:pPr>
            <a:r>
              <a:rPr lang="en-GB" sz="3200" b="1" dirty="0" smtClean="0">
                <a:solidFill>
                  <a:srgbClr val="0000EE"/>
                </a:solidFill>
                <a:latin typeface="Times New Roman" pitchFamily="18" charset="0"/>
                <a:cs typeface="Times New Roman" pitchFamily="18" charset="0"/>
              </a:rPr>
              <a:t>The </a:t>
            </a:r>
            <a:r>
              <a:rPr lang="en-GB" sz="3200" b="1" dirty="0">
                <a:solidFill>
                  <a:srgbClr val="0000EE"/>
                </a:solidFill>
                <a:latin typeface="Times New Roman" pitchFamily="18" charset="0"/>
                <a:cs typeface="Times New Roman" pitchFamily="18" charset="0"/>
              </a:rPr>
              <a:t>set of pixels (</a:t>
            </a:r>
            <a:r>
              <a:rPr lang="en-GB" sz="3200" b="1" dirty="0" err="1">
                <a:solidFill>
                  <a:srgbClr val="0000EE"/>
                </a:solidFill>
                <a:latin typeface="Times New Roman" pitchFamily="18" charset="0"/>
                <a:cs typeface="Times New Roman" pitchFamily="18" charset="0"/>
              </a:rPr>
              <a:t>x,y</a:t>
            </a:r>
            <a:r>
              <a:rPr lang="en-GB" sz="3200" b="1" dirty="0">
                <a:solidFill>
                  <a:srgbClr val="0000EE"/>
                </a:solidFill>
                <a:latin typeface="Times New Roman" pitchFamily="18" charset="0"/>
                <a:cs typeface="Times New Roman" pitchFamily="18" charset="0"/>
              </a:rPr>
              <a:t>)  of the </a:t>
            </a:r>
            <a:r>
              <a:rPr lang="en-GB" sz="3200" b="1" dirty="0" smtClean="0">
                <a:solidFill>
                  <a:srgbClr val="0000EE"/>
                </a:solidFill>
                <a:latin typeface="Times New Roman" pitchFamily="18" charset="0"/>
                <a:cs typeface="Times New Roman" pitchFamily="18" charset="0"/>
              </a:rPr>
              <a:t>image.</a:t>
            </a:r>
            <a:endParaRPr lang="en-GB" sz="3200" b="1" dirty="0">
              <a:solidFill>
                <a:srgbClr val="0000EE"/>
              </a:solidFill>
              <a:latin typeface="Times New Roman" pitchFamily="18" charset="0"/>
              <a:cs typeface="Times New Roman" pitchFamily="18" charset="0"/>
            </a:endParaRPr>
          </a:p>
          <a:p>
            <a:pPr marL="457010" indent="-457010">
              <a:buClr>
                <a:srgbClr val="D230C6"/>
              </a:buClr>
              <a:buSzPct val="125000"/>
              <a:buFontTx/>
              <a:buChar char="•"/>
            </a:pPr>
            <a:r>
              <a:rPr lang="en-GB" sz="3200" b="1" dirty="0">
                <a:solidFill>
                  <a:srgbClr val="0000EE"/>
                </a:solidFill>
                <a:latin typeface="Times New Roman" pitchFamily="18" charset="0"/>
                <a:cs typeface="Times New Roman" pitchFamily="18" charset="0"/>
              </a:rPr>
              <a:t>The set of ‘</a:t>
            </a:r>
            <a:r>
              <a:rPr lang="en-US" sz="3200" b="1" dirty="0">
                <a:solidFill>
                  <a:srgbClr val="0000EE"/>
                </a:solidFill>
                <a:latin typeface="Times New Roman" pitchFamily="18" charset="0"/>
                <a:cs typeface="Times New Roman" pitchFamily="18" charset="0"/>
              </a:rPr>
              <a:t>neighborhoods</a:t>
            </a:r>
            <a:r>
              <a:rPr lang="en-GB" sz="3200" b="1" dirty="0">
                <a:solidFill>
                  <a:srgbClr val="0000EE"/>
                </a:solidFill>
                <a:latin typeface="Times New Roman" pitchFamily="18" charset="0"/>
                <a:cs typeface="Times New Roman" pitchFamily="18" charset="0"/>
              </a:rPr>
              <a:t>’ N(</a:t>
            </a:r>
            <a:r>
              <a:rPr lang="en-GB" sz="3200" b="1" dirty="0" err="1">
                <a:solidFill>
                  <a:srgbClr val="0000EE"/>
                </a:solidFill>
                <a:latin typeface="Times New Roman" pitchFamily="18" charset="0"/>
                <a:cs typeface="Times New Roman" pitchFamily="18" charset="0"/>
              </a:rPr>
              <a:t>x,y</a:t>
            </a:r>
            <a:r>
              <a:rPr lang="en-GB" sz="3200" b="1" dirty="0">
                <a:solidFill>
                  <a:srgbClr val="0000EE"/>
                </a:solidFill>
                <a:latin typeface="Times New Roman" pitchFamily="18" charset="0"/>
                <a:cs typeface="Times New Roman" pitchFamily="18" charset="0"/>
              </a:rPr>
              <a:t>) of each </a:t>
            </a:r>
            <a:r>
              <a:rPr lang="en-GB" sz="3200" b="1" dirty="0" smtClean="0">
                <a:solidFill>
                  <a:srgbClr val="0000EE"/>
                </a:solidFill>
                <a:latin typeface="Times New Roman" pitchFamily="18" charset="0"/>
                <a:cs typeface="Times New Roman" pitchFamily="18" charset="0"/>
              </a:rPr>
              <a:t>pixel.</a:t>
            </a:r>
            <a:endParaRPr lang="en-GB" sz="3200" b="1" dirty="0">
              <a:solidFill>
                <a:srgbClr val="0000EE"/>
              </a:solidFill>
              <a:latin typeface="Times New Roman" pitchFamily="18" charset="0"/>
              <a:cs typeface="Times New Roman" pitchFamily="18" charset="0"/>
            </a:endParaRPr>
          </a:p>
          <a:p>
            <a:pPr marL="457010" indent="-457010">
              <a:buClr>
                <a:srgbClr val="D230C6"/>
              </a:buClr>
              <a:buSzPct val="125000"/>
              <a:buFontTx/>
              <a:buChar char="•"/>
            </a:pPr>
            <a:r>
              <a:rPr lang="en-GB" sz="3200" b="1" dirty="0">
                <a:solidFill>
                  <a:srgbClr val="0000EE"/>
                </a:solidFill>
                <a:latin typeface="Times New Roman" pitchFamily="18" charset="0"/>
                <a:cs typeface="Times New Roman" pitchFamily="18" charset="0"/>
              </a:rPr>
              <a:t>A set of images f1,f2,f3,…</a:t>
            </a:r>
          </a:p>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6</a:t>
            </a:fld>
            <a:endParaRPr lang="en-US"/>
          </a:p>
        </p:txBody>
      </p:sp>
    </p:spTree>
    <p:extLst>
      <p:ext uri="{BB962C8B-B14F-4D97-AF65-F5344CB8AC3E}">
        <p14:creationId xmlns:p14="http://schemas.microsoft.com/office/powerpoint/2010/main" val="1498383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60</a:t>
            </a:fld>
            <a:endParaRPr lang="en-US"/>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490538"/>
            <a:ext cx="8315325"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0466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61</a:t>
            </a:fld>
            <a:endParaRPr lang="en-US"/>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490538"/>
            <a:ext cx="8315325"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5320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62</a:t>
            </a:fld>
            <a:endParaRPr lang="en-US"/>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90538"/>
            <a:ext cx="7586663"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81466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63</a:t>
            </a:fld>
            <a:endParaRPr lang="en-US"/>
          </a:p>
        </p:txBody>
      </p:sp>
      <p:pic>
        <p:nvPicPr>
          <p:cNvPr id="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457200"/>
            <a:ext cx="7238999" cy="548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7478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3" name="Rectangle 5"/>
          <p:cNvSpPr>
            <a:spLocks noGrp="1" noChangeArrowheads="1"/>
          </p:cNvSpPr>
          <p:nvPr>
            <p:ph type="ctrTitle"/>
          </p:nvPr>
        </p:nvSpPr>
        <p:spPr>
          <a:xfrm>
            <a:off x="1219200" y="3048000"/>
            <a:ext cx="7407275" cy="1471613"/>
          </a:xfrm>
        </p:spPr>
        <p:txBody>
          <a:bodyPr/>
          <a:lstStyle/>
          <a:p>
            <a:pPr algn="ctr" eaLnBrk="1" hangingPunct="1"/>
            <a:r>
              <a:rPr lang="en-US" sz="8000" dirty="0" smtClean="0">
                <a:solidFill>
                  <a:srgbClr val="D230C6"/>
                </a:solidFill>
              </a:rPr>
              <a:t>Thank you</a:t>
            </a:r>
          </a:p>
        </p:txBody>
      </p:sp>
      <p:sp>
        <p:nvSpPr>
          <p:cNvPr id="155654" name="Rectangle 6"/>
          <p:cNvSpPr>
            <a:spLocks noGrp="1" noChangeArrowheads="1"/>
          </p:cNvSpPr>
          <p:nvPr>
            <p:ph type="subTitle" idx="1"/>
          </p:nvPr>
        </p:nvSpPr>
        <p:spPr>
          <a:xfrm>
            <a:off x="1431925" y="1849438"/>
            <a:ext cx="7407275" cy="1752600"/>
          </a:xfrm>
        </p:spPr>
        <p:txBody>
          <a:bodyPr/>
          <a:lstStyle/>
          <a:p>
            <a:pPr eaLnBrk="1" hangingPunct="1">
              <a:buFont typeface="Wingdings 2" pitchFamily="18" charset="2"/>
              <a:buNone/>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5653"/>
                                        </p:tgtEl>
                                        <p:attrNameLst>
                                          <p:attrName>style.visibility</p:attrName>
                                        </p:attrNameLst>
                                      </p:cBhvr>
                                      <p:to>
                                        <p:strVal val="visible"/>
                                      </p:to>
                                    </p:set>
                                    <p:animEffect transition="in" filter="dissolve">
                                      <p:cBhvr>
                                        <p:cTn id="7" dur="500"/>
                                        <p:tgtEl>
                                          <p:spTgt spid="1556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55654">
                                            <p:txEl>
                                              <p:pRg st="0" end="0"/>
                                            </p:txEl>
                                          </p:spTgt>
                                        </p:tgtEl>
                                        <p:attrNameLst>
                                          <p:attrName>style.visibility</p:attrName>
                                        </p:attrNameLst>
                                      </p:cBhvr>
                                      <p:to>
                                        <p:strVal val="visible"/>
                                      </p:to>
                                    </p:set>
                                    <p:animEffect transition="in" filter="dissolve">
                                      <p:cBhvr>
                                        <p:cTn id="12" dur="500"/>
                                        <p:tgtEl>
                                          <p:spTgt spid="1556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3" grpId="0"/>
      <p:bldP spid="15565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76200"/>
            <a:ext cx="7693025" cy="6705600"/>
          </a:xfrm>
        </p:spPr>
        <p:txBody>
          <a:bodyPr/>
          <a:lstStyle/>
          <a:p>
            <a:endParaRPr lang="en-US" dirty="0"/>
          </a:p>
        </p:txBody>
      </p:sp>
      <p:sp>
        <p:nvSpPr>
          <p:cNvPr id="4" name="Date Placeholder 3"/>
          <p:cNvSpPr>
            <a:spLocks noGrp="1"/>
          </p:cNvSpPr>
          <p:nvPr>
            <p:ph type="dt" sz="half" idx="10"/>
          </p:nvPr>
        </p:nvSpPr>
        <p:spPr/>
        <p:txBody>
          <a:bodyPr/>
          <a:lstStyle/>
          <a:p>
            <a:pPr>
              <a:defRPr/>
            </a:pPr>
            <a:fld id="{11050055-6C1C-4277-9B6F-71D7C2E72C9F}" type="datetime1">
              <a:rPr lang="en-US" smtClean="0"/>
              <a:pPr>
                <a:defRPr/>
              </a:pPr>
              <a:t>8/14/2015</a:t>
            </a:fld>
            <a:endParaRPr lang="en-US"/>
          </a:p>
        </p:txBody>
      </p:sp>
      <p:sp>
        <p:nvSpPr>
          <p:cNvPr id="5" name="Slide Number Placeholder 4"/>
          <p:cNvSpPr>
            <a:spLocks noGrp="1"/>
          </p:cNvSpPr>
          <p:nvPr>
            <p:ph type="sldNum" sz="quarter" idx="12"/>
          </p:nvPr>
        </p:nvSpPr>
        <p:spPr/>
        <p:txBody>
          <a:bodyPr/>
          <a:lstStyle/>
          <a:p>
            <a:pPr>
              <a:defRPr/>
            </a:pPr>
            <a:fld id="{58C90FC2-AA61-4C4B-AAE3-207901EC91CA}" type="slidenum">
              <a:rPr lang="en-US" smtClean="0"/>
              <a:pPr>
                <a:defRPr/>
              </a:pPr>
              <a:t>7</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767524381"/>
              </p:ext>
            </p:extLst>
          </p:nvPr>
        </p:nvGraphicFramePr>
        <p:xfrm>
          <a:off x="1295400" y="533400"/>
          <a:ext cx="6874584" cy="3306762"/>
        </p:xfrm>
        <a:graphic>
          <a:graphicData uri="http://schemas.openxmlformats.org/presentationml/2006/ole">
            <mc:AlternateContent xmlns:mc="http://schemas.openxmlformats.org/markup-compatibility/2006">
              <mc:Choice xmlns:v="urn:schemas-microsoft-com:vml" Requires="v">
                <p:oleObj spid="_x0000_s3386" name="CorelPhotoPaint.Image.11" r:id="rId3" imgW="4257704" imgH="2048000" progId="CorelPhotoPaint.Image.11">
                  <p:embed/>
                </p:oleObj>
              </mc:Choice>
              <mc:Fallback>
                <p:oleObj name="CorelPhotoPaint.Image.11" r:id="rId3" imgW="4257704" imgH="2048000" progId="CorelPhotoPaint.Image.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533400"/>
                        <a:ext cx="6874584" cy="3306762"/>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816471589"/>
              </p:ext>
            </p:extLst>
          </p:nvPr>
        </p:nvGraphicFramePr>
        <p:xfrm>
          <a:off x="3505200" y="3886200"/>
          <a:ext cx="2995600" cy="2586869"/>
        </p:xfrm>
        <a:graphic>
          <a:graphicData uri="http://schemas.openxmlformats.org/presentationml/2006/ole">
            <mc:AlternateContent xmlns:mc="http://schemas.openxmlformats.org/markup-compatibility/2006">
              <mc:Choice xmlns:v="urn:schemas-microsoft-com:vml" Requires="v">
                <p:oleObj spid="_x0000_s3387" name="CorelPhotoPaint.Image.11" r:id="rId5" imgW="2787166" imgH="2406197" progId="CorelPhotoPaint.Image.11">
                  <p:embed/>
                </p:oleObj>
              </mc:Choice>
              <mc:Fallback>
                <p:oleObj name="CorelPhotoPaint.Image.11" r:id="rId5" imgW="2787166" imgH="2406197" progId="CorelPhotoPaint.Image.11">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3886200"/>
                        <a:ext cx="2995600" cy="258686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28110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eaLnBrk="1" hangingPunct="1"/>
            <a:r>
              <a:rPr lang="en-US" sz="4000" dirty="0" smtClean="0">
                <a:solidFill>
                  <a:srgbClr val="D230C6"/>
                </a:solidFill>
              </a:rPr>
              <a:t>Spatial Domain Methods</a:t>
            </a:r>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8</a:t>
            </a:fld>
            <a:endParaRPr lang="en-US" dirty="0" smtClean="0"/>
          </a:p>
        </p:txBody>
      </p:sp>
      <p:pic>
        <p:nvPicPr>
          <p:cNvPr id="6"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600200" y="1676400"/>
            <a:ext cx="6551613" cy="2214097"/>
          </a:xfrm>
          <a:noFill/>
          <a:extLs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4343400"/>
            <a:ext cx="6477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85800" y="2667000"/>
            <a:ext cx="1752600" cy="646331"/>
          </a:xfrm>
          <a:prstGeom prst="rect">
            <a:avLst/>
          </a:prstGeom>
        </p:spPr>
        <p:txBody>
          <a:bodyPr wrap="square">
            <a:spAutoFit/>
          </a:bodyPr>
          <a:lstStyle/>
          <a:p>
            <a:r>
              <a:rPr lang="en-US" dirty="0" smtClean="0">
                <a:solidFill>
                  <a:srgbClr val="0000EE"/>
                </a:solidFill>
              </a:rPr>
              <a:t>Point </a:t>
            </a:r>
          </a:p>
          <a:p>
            <a:r>
              <a:rPr lang="en-US" dirty="0" smtClean="0">
                <a:solidFill>
                  <a:srgbClr val="0000EE"/>
                </a:solidFill>
              </a:rPr>
              <a:t>Processing</a:t>
            </a:r>
            <a:endParaRPr lang="en-US" dirty="0">
              <a:solidFill>
                <a:srgbClr val="0000EE"/>
              </a:solidFill>
            </a:endParaRPr>
          </a:p>
        </p:txBody>
      </p:sp>
      <p:sp>
        <p:nvSpPr>
          <p:cNvPr id="9" name="Rectangle 8"/>
          <p:cNvSpPr/>
          <p:nvPr/>
        </p:nvSpPr>
        <p:spPr>
          <a:xfrm>
            <a:off x="304800" y="5410200"/>
            <a:ext cx="4572000" cy="646331"/>
          </a:xfrm>
          <a:prstGeom prst="rect">
            <a:avLst/>
          </a:prstGeom>
        </p:spPr>
        <p:txBody>
          <a:bodyPr>
            <a:spAutoFit/>
          </a:bodyPr>
          <a:lstStyle/>
          <a:p>
            <a:r>
              <a:rPr lang="en-US" dirty="0" smtClean="0">
                <a:solidFill>
                  <a:srgbClr val="0000EE"/>
                </a:solidFill>
              </a:rPr>
              <a:t>Area/Mask </a:t>
            </a:r>
          </a:p>
          <a:p>
            <a:r>
              <a:rPr lang="en-US" dirty="0" smtClean="0">
                <a:solidFill>
                  <a:srgbClr val="0000EE"/>
                </a:solidFill>
              </a:rPr>
              <a:t>Processing</a:t>
            </a:r>
            <a:endParaRPr lang="en-US" dirty="0">
              <a:solidFill>
                <a:srgbClr val="0000EE"/>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371600" y="1828800"/>
            <a:ext cx="7313612" cy="4114800"/>
          </a:xfrm>
        </p:spPr>
        <p:txBody>
          <a:bodyPr/>
          <a:lstStyle/>
          <a:p>
            <a:pPr eaLnBrk="1" hangingPunct="1">
              <a:buNone/>
            </a:pPr>
            <a:endParaRPr lang="en-US" dirty="0" smtClean="0">
              <a:solidFill>
                <a:srgbClr val="0000EE"/>
              </a:solidFill>
            </a:endParaRPr>
          </a:p>
        </p:txBody>
      </p:sp>
      <p:sp>
        <p:nvSpPr>
          <p:cNvPr id="5123" name="Title 1"/>
          <p:cNvSpPr>
            <a:spLocks noGrp="1"/>
          </p:cNvSpPr>
          <p:nvPr>
            <p:ph type="title"/>
          </p:nvPr>
        </p:nvSpPr>
        <p:spPr/>
        <p:txBody>
          <a:bodyPr/>
          <a:lstStyle/>
          <a:p>
            <a:pPr eaLnBrk="1" hangingPunct="1"/>
            <a:r>
              <a:rPr lang="en-GB" b="1" dirty="0">
                <a:solidFill>
                  <a:srgbClr val="D230C6"/>
                </a:solidFill>
                <a:latin typeface="Times New Roman" pitchFamily="18" charset="0"/>
                <a:cs typeface="Times New Roman" pitchFamily="18" charset="0"/>
              </a:rPr>
              <a:t>Operation on the set of image-pixels</a:t>
            </a:r>
            <a:r>
              <a:rPr lang="en-GB" sz="4000" b="1" dirty="0">
                <a:solidFill>
                  <a:srgbClr val="D230C6"/>
                </a:solidFill>
                <a:latin typeface="Arial" charset="0"/>
              </a:rPr>
              <a:t/>
            </a:r>
            <a:br>
              <a:rPr lang="en-GB" sz="4000" b="1" dirty="0">
                <a:solidFill>
                  <a:srgbClr val="D230C6"/>
                </a:solidFill>
                <a:latin typeface="Arial" charset="0"/>
              </a:rPr>
            </a:br>
            <a:endParaRPr lang="en-US" sz="4000" b="1" dirty="0" smtClean="0">
              <a:solidFill>
                <a:srgbClr val="D230C6"/>
              </a:solidFill>
              <a:latin typeface="Times New Roman" pitchFamily="18" charset="0"/>
              <a:cs typeface="Times New Roman" pitchFamily="18" charset="0"/>
            </a:endParaRPr>
          </a:p>
        </p:txBody>
      </p:sp>
      <p:sp>
        <p:nvSpPr>
          <p:cNvPr id="5124" name="Date Placeholder 3"/>
          <p:cNvSpPr>
            <a:spLocks noGrp="1"/>
          </p:cNvSpPr>
          <p:nvPr>
            <p:ph type="dt" sz="quarter" idx="10"/>
          </p:nvPr>
        </p:nvSpPr>
        <p:spPr>
          <a:noFill/>
        </p:spPr>
        <p:txBody>
          <a:bodyPr/>
          <a:lstStyle/>
          <a:p>
            <a:fld id="{A0E81037-6B95-414F-99DB-DFDBE5D89C45}" type="datetime1">
              <a:rPr lang="en-US" smtClean="0"/>
              <a:pPr/>
              <a:t>8/14/2015</a:t>
            </a:fld>
            <a:endParaRPr lang="en-US" smtClean="0"/>
          </a:p>
        </p:txBody>
      </p:sp>
      <p:sp>
        <p:nvSpPr>
          <p:cNvPr id="5125" name="Slide Number Placeholder 4"/>
          <p:cNvSpPr>
            <a:spLocks noGrp="1"/>
          </p:cNvSpPr>
          <p:nvPr>
            <p:ph type="sldNum" sz="quarter" idx="12"/>
          </p:nvPr>
        </p:nvSpPr>
        <p:spPr>
          <a:noFill/>
        </p:spPr>
        <p:txBody>
          <a:bodyPr/>
          <a:lstStyle/>
          <a:p>
            <a:fld id="{0CCA6D80-2461-443F-996B-A3AE55A53C8B}" type="slidenum">
              <a:rPr lang="en-US" smtClean="0"/>
              <a:pPr/>
              <a:t>9</a:t>
            </a:fld>
            <a:endParaRPr lang="en-US" dirty="0" smtClean="0"/>
          </a:p>
        </p:txBody>
      </p:sp>
      <p:sp>
        <p:nvSpPr>
          <p:cNvPr id="6" name="Rectangle 9"/>
          <p:cNvSpPr>
            <a:spLocks noChangeArrowheads="1"/>
          </p:cNvSpPr>
          <p:nvPr/>
        </p:nvSpPr>
        <p:spPr bwMode="auto">
          <a:xfrm>
            <a:off x="1219200" y="37338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6</a:t>
            </a:r>
          </a:p>
        </p:txBody>
      </p:sp>
      <p:sp>
        <p:nvSpPr>
          <p:cNvPr id="7" name="Rectangle 10"/>
          <p:cNvSpPr>
            <a:spLocks noChangeArrowheads="1"/>
          </p:cNvSpPr>
          <p:nvPr/>
        </p:nvSpPr>
        <p:spPr bwMode="auto">
          <a:xfrm>
            <a:off x="1828800" y="37338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8</a:t>
            </a:r>
          </a:p>
        </p:txBody>
      </p:sp>
      <p:sp>
        <p:nvSpPr>
          <p:cNvPr id="8" name="Rectangle 11"/>
          <p:cNvSpPr>
            <a:spLocks noChangeArrowheads="1"/>
          </p:cNvSpPr>
          <p:nvPr/>
        </p:nvSpPr>
        <p:spPr bwMode="auto">
          <a:xfrm>
            <a:off x="2438400" y="37338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2</a:t>
            </a:r>
          </a:p>
        </p:txBody>
      </p:sp>
      <p:sp>
        <p:nvSpPr>
          <p:cNvPr id="9" name="Rectangle 12"/>
          <p:cNvSpPr>
            <a:spLocks noChangeArrowheads="1"/>
          </p:cNvSpPr>
          <p:nvPr/>
        </p:nvSpPr>
        <p:spPr bwMode="auto">
          <a:xfrm>
            <a:off x="3048000" y="37338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0</a:t>
            </a:r>
          </a:p>
        </p:txBody>
      </p:sp>
      <p:sp>
        <p:nvSpPr>
          <p:cNvPr id="10" name="Rectangle 13"/>
          <p:cNvSpPr>
            <a:spLocks noChangeArrowheads="1"/>
          </p:cNvSpPr>
          <p:nvPr/>
        </p:nvSpPr>
        <p:spPr bwMode="auto">
          <a:xfrm>
            <a:off x="1219200" y="43434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12</a:t>
            </a:r>
          </a:p>
        </p:txBody>
      </p:sp>
      <p:sp>
        <p:nvSpPr>
          <p:cNvPr id="11" name="Rectangle 14"/>
          <p:cNvSpPr>
            <a:spLocks noChangeArrowheads="1"/>
          </p:cNvSpPr>
          <p:nvPr/>
        </p:nvSpPr>
        <p:spPr bwMode="auto">
          <a:xfrm>
            <a:off x="1828800" y="43434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200</a:t>
            </a:r>
          </a:p>
        </p:txBody>
      </p:sp>
      <p:sp>
        <p:nvSpPr>
          <p:cNvPr id="12" name="Rectangle 15"/>
          <p:cNvSpPr>
            <a:spLocks noChangeArrowheads="1"/>
          </p:cNvSpPr>
          <p:nvPr/>
        </p:nvSpPr>
        <p:spPr bwMode="auto">
          <a:xfrm>
            <a:off x="2438400" y="43434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20</a:t>
            </a:r>
          </a:p>
        </p:txBody>
      </p:sp>
      <p:sp>
        <p:nvSpPr>
          <p:cNvPr id="13" name="Rectangle 16"/>
          <p:cNvSpPr>
            <a:spLocks noChangeArrowheads="1"/>
          </p:cNvSpPr>
          <p:nvPr/>
        </p:nvSpPr>
        <p:spPr bwMode="auto">
          <a:xfrm>
            <a:off x="3048000" y="43434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10</a:t>
            </a:r>
          </a:p>
        </p:txBody>
      </p:sp>
      <p:sp>
        <p:nvSpPr>
          <p:cNvPr id="14" name="Rectangle 17"/>
          <p:cNvSpPr>
            <a:spLocks noChangeArrowheads="1"/>
          </p:cNvSpPr>
          <p:nvPr/>
        </p:nvSpPr>
        <p:spPr bwMode="auto">
          <a:xfrm>
            <a:off x="6705600" y="37338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3</a:t>
            </a:r>
          </a:p>
        </p:txBody>
      </p:sp>
      <p:sp>
        <p:nvSpPr>
          <p:cNvPr id="15" name="Rectangle 18"/>
          <p:cNvSpPr>
            <a:spLocks noChangeArrowheads="1"/>
          </p:cNvSpPr>
          <p:nvPr/>
        </p:nvSpPr>
        <p:spPr bwMode="auto">
          <a:xfrm>
            <a:off x="7315200" y="37338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4</a:t>
            </a:r>
          </a:p>
        </p:txBody>
      </p:sp>
      <p:sp>
        <p:nvSpPr>
          <p:cNvPr id="16" name="Rectangle 19"/>
          <p:cNvSpPr>
            <a:spLocks noChangeArrowheads="1"/>
          </p:cNvSpPr>
          <p:nvPr/>
        </p:nvSpPr>
        <p:spPr bwMode="auto">
          <a:xfrm>
            <a:off x="7924800" y="37338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1</a:t>
            </a:r>
          </a:p>
        </p:txBody>
      </p:sp>
      <p:sp>
        <p:nvSpPr>
          <p:cNvPr id="17" name="Rectangle 20"/>
          <p:cNvSpPr>
            <a:spLocks noChangeArrowheads="1"/>
          </p:cNvSpPr>
          <p:nvPr/>
        </p:nvSpPr>
        <p:spPr bwMode="auto">
          <a:xfrm>
            <a:off x="8534400" y="37338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0</a:t>
            </a:r>
          </a:p>
        </p:txBody>
      </p:sp>
      <p:sp>
        <p:nvSpPr>
          <p:cNvPr id="18" name="Rectangle 21"/>
          <p:cNvSpPr>
            <a:spLocks noChangeArrowheads="1"/>
          </p:cNvSpPr>
          <p:nvPr/>
        </p:nvSpPr>
        <p:spPr bwMode="auto">
          <a:xfrm>
            <a:off x="6705600" y="43434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6</a:t>
            </a:r>
          </a:p>
        </p:txBody>
      </p:sp>
      <p:sp>
        <p:nvSpPr>
          <p:cNvPr id="19" name="Rectangle 22"/>
          <p:cNvSpPr>
            <a:spLocks noChangeArrowheads="1"/>
          </p:cNvSpPr>
          <p:nvPr/>
        </p:nvSpPr>
        <p:spPr bwMode="auto">
          <a:xfrm>
            <a:off x="7315200" y="43434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100</a:t>
            </a:r>
          </a:p>
        </p:txBody>
      </p:sp>
      <p:sp>
        <p:nvSpPr>
          <p:cNvPr id="20" name="Rectangle 23"/>
          <p:cNvSpPr>
            <a:spLocks noChangeArrowheads="1"/>
          </p:cNvSpPr>
          <p:nvPr/>
        </p:nvSpPr>
        <p:spPr bwMode="auto">
          <a:xfrm>
            <a:off x="7924800" y="43434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10</a:t>
            </a:r>
          </a:p>
        </p:txBody>
      </p:sp>
      <p:sp>
        <p:nvSpPr>
          <p:cNvPr id="21" name="Rectangle 24"/>
          <p:cNvSpPr>
            <a:spLocks noChangeArrowheads="1"/>
          </p:cNvSpPr>
          <p:nvPr/>
        </p:nvSpPr>
        <p:spPr bwMode="auto">
          <a:xfrm>
            <a:off x="8534400" y="4343400"/>
            <a:ext cx="609600" cy="609600"/>
          </a:xfrm>
          <a:prstGeom prst="rect">
            <a:avLst/>
          </a:prstGeom>
          <a:solidFill>
            <a:srgbClr val="E5E01B"/>
          </a:solidFill>
          <a:ln w="28575">
            <a:solidFill>
              <a:schemeClr val="tx2"/>
            </a:solidFill>
            <a:miter lim="800000"/>
            <a:headEnd/>
            <a:tailEnd/>
          </a:ln>
        </p:spPr>
        <p:txBody>
          <a:bodyPr wrap="none" lIns="91401" tIns="45701" rIns="91401" bIns="45701" anchor="ctr"/>
          <a:lstStyle/>
          <a:p>
            <a:r>
              <a:rPr lang="en-US" sz="2400"/>
              <a:t>5</a:t>
            </a:r>
          </a:p>
        </p:txBody>
      </p:sp>
      <p:cxnSp>
        <p:nvCxnSpPr>
          <p:cNvPr id="22" name="AutoShape 31"/>
          <p:cNvCxnSpPr>
            <a:cxnSpLocks noChangeShapeType="1"/>
            <a:stCxn id="6" idx="0"/>
            <a:endCxn id="14" idx="0"/>
          </p:cNvCxnSpPr>
          <p:nvPr/>
        </p:nvCxnSpPr>
        <p:spPr bwMode="auto">
          <a:xfrm rot="5400000" flipV="1">
            <a:off x="4266410" y="977107"/>
            <a:ext cx="1587" cy="5486400"/>
          </a:xfrm>
          <a:prstGeom prst="bentConnector3">
            <a:avLst>
              <a:gd name="adj1" fmla="val -83700000"/>
            </a:avLst>
          </a:prstGeom>
          <a:noFill/>
          <a:ln w="76200">
            <a:solidFill>
              <a:schemeClr val="accent1"/>
            </a:solidFill>
            <a:miter lim="800000"/>
            <a:headEnd/>
            <a:tailEnd type="triangle" w="med" len="med"/>
          </a:ln>
          <a:extLst>
            <a:ext uri="{909E8E84-426E-40DD-AFC4-6F175D3DCCD1}">
              <a14:hiddenFill xmlns:a14="http://schemas.microsoft.com/office/drawing/2010/main">
                <a:noFill/>
              </a14:hiddenFill>
            </a:ext>
          </a:extLst>
        </p:spPr>
      </p:cxnSp>
      <p:cxnSp>
        <p:nvCxnSpPr>
          <p:cNvPr id="23" name="AutoShape 32"/>
          <p:cNvCxnSpPr>
            <a:cxnSpLocks noChangeShapeType="1"/>
            <a:stCxn id="7" idx="0"/>
            <a:endCxn id="15" idx="0"/>
          </p:cNvCxnSpPr>
          <p:nvPr/>
        </p:nvCxnSpPr>
        <p:spPr bwMode="auto">
          <a:xfrm rot="5400000" flipV="1">
            <a:off x="4876010" y="977107"/>
            <a:ext cx="1587" cy="5486400"/>
          </a:xfrm>
          <a:prstGeom prst="bentConnector3">
            <a:avLst>
              <a:gd name="adj1" fmla="val -68600032"/>
            </a:avLst>
          </a:prstGeom>
          <a:noFill/>
          <a:ln w="76200">
            <a:solidFill>
              <a:schemeClr val="accent1"/>
            </a:solidFill>
            <a:miter lim="800000"/>
            <a:headEnd/>
            <a:tailEnd type="triangle" w="med" len="med"/>
          </a:ln>
          <a:extLst>
            <a:ext uri="{909E8E84-426E-40DD-AFC4-6F175D3DCCD1}">
              <a14:hiddenFill xmlns:a14="http://schemas.microsoft.com/office/drawing/2010/main">
                <a:noFill/>
              </a14:hiddenFill>
            </a:ext>
          </a:extLst>
        </p:spPr>
      </p:cxnSp>
      <p:cxnSp>
        <p:nvCxnSpPr>
          <p:cNvPr id="24" name="AutoShape 33"/>
          <p:cNvCxnSpPr>
            <a:cxnSpLocks noChangeShapeType="1"/>
            <a:stCxn id="8" idx="0"/>
            <a:endCxn id="16" idx="0"/>
          </p:cNvCxnSpPr>
          <p:nvPr/>
        </p:nvCxnSpPr>
        <p:spPr bwMode="auto">
          <a:xfrm rot="5400000" flipV="1">
            <a:off x="5485610" y="977107"/>
            <a:ext cx="1587" cy="5486400"/>
          </a:xfrm>
          <a:prstGeom prst="bentConnector3">
            <a:avLst>
              <a:gd name="adj1" fmla="val -49000014"/>
            </a:avLst>
          </a:prstGeom>
          <a:noFill/>
          <a:ln w="76200">
            <a:solidFill>
              <a:schemeClr val="accent1"/>
            </a:solidFill>
            <a:miter lim="800000"/>
            <a:headEnd/>
            <a:tailEnd type="triangle" w="med" len="med"/>
          </a:ln>
          <a:extLst>
            <a:ext uri="{909E8E84-426E-40DD-AFC4-6F175D3DCCD1}">
              <a14:hiddenFill xmlns:a14="http://schemas.microsoft.com/office/drawing/2010/main">
                <a:noFill/>
              </a14:hiddenFill>
            </a:ext>
          </a:extLst>
        </p:spPr>
      </p:cxnSp>
      <p:cxnSp>
        <p:nvCxnSpPr>
          <p:cNvPr id="25" name="AutoShape 34"/>
          <p:cNvCxnSpPr>
            <a:cxnSpLocks noChangeShapeType="1"/>
            <a:stCxn id="13" idx="2"/>
            <a:endCxn id="21" idx="2"/>
          </p:cNvCxnSpPr>
          <p:nvPr/>
        </p:nvCxnSpPr>
        <p:spPr bwMode="auto">
          <a:xfrm rot="16200000" flipH="1">
            <a:off x="6095210" y="2224882"/>
            <a:ext cx="1587" cy="5486400"/>
          </a:xfrm>
          <a:prstGeom prst="bentConnector3">
            <a:avLst>
              <a:gd name="adj1" fmla="val 40700014"/>
            </a:avLst>
          </a:prstGeom>
          <a:noFill/>
          <a:ln w="76200">
            <a:solidFill>
              <a:schemeClr val="accent1"/>
            </a:solidFill>
            <a:miter lim="800000"/>
            <a:headEnd/>
            <a:tailEnd type="triangle" w="med" len="med"/>
          </a:ln>
          <a:extLst>
            <a:ext uri="{909E8E84-426E-40DD-AFC4-6F175D3DCCD1}">
              <a14:hiddenFill xmlns:a14="http://schemas.microsoft.com/office/drawing/2010/main">
                <a:noFill/>
              </a14:hiddenFill>
            </a:ext>
          </a:extLst>
        </p:spPr>
      </p:cxnSp>
      <p:sp>
        <p:nvSpPr>
          <p:cNvPr id="26" name="Text Box 35"/>
          <p:cNvSpPr txBox="1">
            <a:spLocks noChangeArrowheads="1"/>
          </p:cNvSpPr>
          <p:nvPr/>
        </p:nvSpPr>
        <p:spPr bwMode="auto">
          <a:xfrm>
            <a:off x="3268234" y="5761041"/>
            <a:ext cx="2983770" cy="465519"/>
          </a:xfrm>
          <a:prstGeom prst="rect">
            <a:avLst/>
          </a:prstGeom>
          <a:solidFill>
            <a:schemeClr val="bg2"/>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lIns="91401" tIns="45701" rIns="91401" bIns="45701">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sz="2400" dirty="0">
                <a:solidFill>
                  <a:schemeClr val="tx2">
                    <a:lumMod val="50000"/>
                  </a:schemeClr>
                </a:solidFill>
                <a:latin typeface="Arial" charset="0"/>
              </a:rPr>
              <a:t>(Operator: Div. by 2</a:t>
            </a:r>
            <a:r>
              <a:rPr lang="en-US" sz="2400" dirty="0">
                <a:latin typeface="Arial" charset="0"/>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clipse">
  <a:themeElements>
    <a:clrScheme name="Custom 2">
      <a:dk1>
        <a:srgbClr val="006600"/>
      </a:dk1>
      <a:lt1>
        <a:srgbClr val="FFFFFF"/>
      </a:lt1>
      <a:dk2>
        <a:srgbClr val="000099"/>
      </a:dk2>
      <a:lt2>
        <a:srgbClr val="5F5F5F"/>
      </a:lt2>
      <a:accent1>
        <a:srgbClr val="33CCCC"/>
      </a:accent1>
      <a:accent2>
        <a:srgbClr val="D644CC"/>
      </a:accent2>
      <a:accent3>
        <a:srgbClr val="FFFFFF"/>
      </a:accent3>
      <a:accent4>
        <a:srgbClr val="005600"/>
      </a:accent4>
      <a:accent5>
        <a:srgbClr val="ADE2E2"/>
      </a:accent5>
      <a:accent6>
        <a:srgbClr val="C23DB9"/>
      </a:accent6>
      <a:hlink>
        <a:srgbClr val="000099"/>
      </a:hlink>
      <a:folHlink>
        <a:srgbClr val="B2B2B2"/>
      </a:folHlink>
    </a:clrScheme>
    <a:fontScheme name="Eclips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Eclipse</Template>
  <TotalTime>910</TotalTime>
  <Words>1069</Words>
  <Application>Microsoft Office PowerPoint</Application>
  <PresentationFormat>On-screen Show (4:3)</PresentationFormat>
  <Paragraphs>376</Paragraphs>
  <Slides>64</Slides>
  <Notes>1</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64</vt:i4>
      </vt:variant>
    </vt:vector>
  </HeadingPairs>
  <TitlesOfParts>
    <vt:vector size="68" baseType="lpstr">
      <vt:lpstr>Eclipse</vt:lpstr>
      <vt:lpstr>CorelPhotoPaint.Image.11</vt:lpstr>
      <vt:lpstr>Picture Publisher Bild</vt:lpstr>
      <vt:lpstr>Equation</vt:lpstr>
      <vt:lpstr>Intensity Transformations</vt:lpstr>
      <vt:lpstr>Contents</vt:lpstr>
      <vt:lpstr> Spatial Domain? </vt:lpstr>
      <vt:lpstr>Spatial Domain</vt:lpstr>
      <vt:lpstr>PowerPoint Presentation</vt:lpstr>
      <vt:lpstr>The operator T can be defined over </vt:lpstr>
      <vt:lpstr>PowerPoint Presentation</vt:lpstr>
      <vt:lpstr>Spatial Domain Methods</vt:lpstr>
      <vt:lpstr>Operation on the set of image-pixels </vt:lpstr>
      <vt:lpstr>      Operation on the set of ‘neighbourhoods’ N(x,y) of each pixel</vt:lpstr>
      <vt:lpstr>Operation on a set of images f1,f2,…</vt:lpstr>
      <vt:lpstr>Operation on the set of image-pixels </vt:lpstr>
      <vt:lpstr>Function “imadjust”</vt:lpstr>
      <vt:lpstr>PowerPoint Presentation</vt:lpstr>
      <vt:lpstr>Intensity Transformation</vt:lpstr>
      <vt:lpstr>Basic Gray Level Transformations </vt:lpstr>
      <vt:lpstr>Identity Transformation/Linear Map</vt:lpstr>
      <vt:lpstr>Linear Map</vt:lpstr>
      <vt:lpstr>Linear Map</vt:lpstr>
      <vt:lpstr>Linear Map</vt:lpstr>
      <vt:lpstr>   Image Negatives/Inverse Image: T(f)= L-f  </vt:lpstr>
      <vt:lpstr>Image Negatives(imcomplement/imadjust)</vt:lpstr>
      <vt:lpstr>Image Negatives</vt:lpstr>
      <vt:lpstr>PowerPoint Presentation</vt:lpstr>
      <vt:lpstr>PowerPoint Presentation</vt:lpstr>
      <vt:lpstr>Thresholding</vt:lpstr>
      <vt:lpstr>Thresholding </vt:lpstr>
      <vt:lpstr>Thresholding(im2bw)</vt:lpstr>
      <vt:lpstr>Windowing</vt:lpstr>
      <vt:lpstr>PowerPoint Presentation</vt:lpstr>
      <vt:lpstr>PowerPoint Presentation</vt:lpstr>
      <vt:lpstr>PowerPoint Presentation</vt:lpstr>
      <vt:lpstr>Log Transformation</vt:lpstr>
      <vt:lpstr>Log Transformation</vt:lpstr>
      <vt:lpstr>PowerPoint Presentation</vt:lpstr>
      <vt:lpstr>PowerPoint Presentation</vt:lpstr>
      <vt:lpstr>PowerPoint Presentation</vt:lpstr>
      <vt:lpstr>PowerPoint Presentation</vt:lpstr>
      <vt:lpstr>PowerPoint Presentation</vt:lpstr>
      <vt:lpstr>Power Law Transformations (imadjust)</vt:lpstr>
      <vt:lpstr>PowerPoint Presentation</vt:lpstr>
      <vt:lpstr>Used for general purpose contrast manipulation</vt:lpstr>
      <vt:lpstr>Power Law Gamma Transformation</vt:lpstr>
      <vt:lpstr>Piece-wise Linear Transformations</vt:lpstr>
      <vt:lpstr>Constrast Strec</vt:lpstr>
      <vt:lpstr>PowerPoint Presentation</vt:lpstr>
      <vt:lpstr>PowerPoint Presentation</vt:lpstr>
      <vt:lpstr>Contrast Stretching</vt:lpstr>
      <vt:lpstr>Contrast Stretching</vt:lpstr>
      <vt:lpstr>PowerPoint Presentation</vt:lpstr>
      <vt:lpstr>PowerPoint Presentation</vt:lpstr>
      <vt:lpstr>PowerPoint Presentation</vt:lpstr>
      <vt:lpstr>Gray Level/Intensity Slicing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cse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Data Acquisition System for  Airborne Propellant System</dc:title>
  <dc:creator>lab1-11</dc:creator>
  <cp:lastModifiedBy>Hema Sree</cp:lastModifiedBy>
  <cp:revision>336</cp:revision>
  <dcterms:created xsi:type="dcterms:W3CDTF">2005-06-10T05:04:25Z</dcterms:created>
  <dcterms:modified xsi:type="dcterms:W3CDTF">2015-08-14T09:02:57Z</dcterms:modified>
</cp:coreProperties>
</file>